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73" r:id="rId5"/>
    <p:sldId id="276" r:id="rId6"/>
    <p:sldId id="277" r:id="rId7"/>
    <p:sldId id="278" r:id="rId8"/>
    <p:sldId id="303" r:id="rId9"/>
    <p:sldId id="279" r:id="rId10"/>
    <p:sldId id="280" r:id="rId11"/>
    <p:sldId id="281" r:id="rId12"/>
    <p:sldId id="282" r:id="rId13"/>
    <p:sldId id="283" r:id="rId14"/>
    <p:sldId id="284" r:id="rId15"/>
    <p:sldId id="285" r:id="rId16"/>
    <p:sldId id="286" r:id="rId17"/>
    <p:sldId id="287" r:id="rId18"/>
    <p:sldId id="288" r:id="rId19"/>
    <p:sldId id="289" r:id="rId20"/>
    <p:sldId id="304" r:id="rId21"/>
    <p:sldId id="290" r:id="rId22"/>
    <p:sldId id="291" r:id="rId23"/>
    <p:sldId id="292" r:id="rId24"/>
    <p:sldId id="293" r:id="rId25"/>
    <p:sldId id="329" r:id="rId26"/>
    <p:sldId id="330" r:id="rId27"/>
    <p:sldId id="331" r:id="rId28"/>
    <p:sldId id="294" r:id="rId29"/>
    <p:sldId id="295" r:id="rId30"/>
    <p:sldId id="296" r:id="rId31"/>
    <p:sldId id="297" r:id="rId32"/>
    <p:sldId id="299" r:id="rId33"/>
    <p:sldId id="300" r:id="rId34"/>
    <p:sldId id="301" r:id="rId35"/>
    <p:sldId id="298" r:id="rId36"/>
    <p:sldId id="302"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32" r:id="rId57"/>
    <p:sldId id="324" r:id="rId58"/>
    <p:sldId id="325" r:id="rId59"/>
    <p:sldId id="326" r:id="rId60"/>
    <p:sldId id="327" r:id="rId61"/>
    <p:sldId id="328" r:id="rId6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34531" autoAdjust="0"/>
    <p:restoredTop sz="86414" autoAdjust="0"/>
  </p:normalViewPr>
  <p:slideViewPr>
    <p:cSldViewPr>
      <p:cViewPr>
        <p:scale>
          <a:sx n="60" d="100"/>
          <a:sy n="60" d="100"/>
        </p:scale>
        <p:origin x="-558" y="-51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4323960"/>
            <a:ext cx="1743840" cy="777960"/>
          </a:xfrm>
          <a:custGeom>
            <a:avLst/>
            <a:gdLst/>
            <a:ahLst/>
            <a:cxn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2593080" y="624240"/>
            <a:ext cx="8911080" cy="1280160"/>
          </a:xfrm>
          <a:prstGeom prst="rect">
            <a:avLst/>
          </a:prstGeom>
        </p:spPr>
        <p:txBody>
          <a:bodyPr lIns="0" tIns="0" rIns="0" bIns="0" anchor="ctr"/>
          <a:lstStyle/>
          <a:p>
            <a:r>
              <a:rPr lang="en-IN" sz="1800" b="0" strike="noStrike" spc="-1">
                <a:latin typeface="Arial"/>
              </a:rPr>
              <a:t>Click to edit the title text format</a:t>
            </a:r>
          </a:p>
        </p:txBody>
      </p:sp>
      <p:sp>
        <p:nvSpPr>
          <p:cNvPr id="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2589120" y="2514600"/>
            <a:ext cx="8914680" cy="226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5400" b="0" strike="noStrike" spc="-1">
                <a:solidFill>
                  <a:srgbClr val="178DBB"/>
                </a:solidFill>
                <a:latin typeface="Century Gothic"/>
              </a:rPr>
              <a:t>Machine Learning with Python</a:t>
            </a:r>
            <a:r>
              <a:t/>
            </a:r>
            <a:br/>
            <a:r>
              <a:rPr lang="en-IN" sz="5400" b="0" strike="noStrike" spc="-1">
                <a:solidFill>
                  <a:srgbClr val="178DBB"/>
                </a:solidFill>
                <a:latin typeface="Century Gothic"/>
              </a:rPr>
              <a:t>Logistic Regression</a:t>
            </a:r>
            <a:endParaRPr lang="en-IN" sz="5400" b="0" strike="noStrike" spc="-1">
              <a:latin typeface="Arial"/>
            </a:endParaRPr>
          </a:p>
        </p:txBody>
      </p:sp>
      <p:sp>
        <p:nvSpPr>
          <p:cNvPr id="81" name="CustomShape 2"/>
          <p:cNvSpPr/>
          <p:nvPr/>
        </p:nvSpPr>
        <p:spPr>
          <a:xfrm>
            <a:off x="2589120" y="4777200"/>
            <a:ext cx="8914680" cy="155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800" b="0" strike="noStrike" spc="-1">
              <a:latin typeface="Arial"/>
            </a:endParaRPr>
          </a:p>
          <a:p>
            <a:pPr>
              <a:lnSpc>
                <a:spcPct val="100000"/>
              </a:lnSpc>
              <a:spcBef>
                <a:spcPts val="1001"/>
              </a:spcBef>
            </a:pPr>
            <a:endParaRPr lang="en-IN" sz="1800" b="0" strike="noStrike" spc="-1">
              <a:latin typeface="Arial"/>
            </a:endParaRPr>
          </a:p>
          <a:p>
            <a:pPr>
              <a:lnSpc>
                <a:spcPct val="100000"/>
              </a:lnSpc>
              <a:spcBef>
                <a:spcPts val="1001"/>
              </a:spcBef>
            </a:pP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9218" name="Picture 2"/>
          <p:cNvPicPr>
            <a:picLocks noChangeAspect="1" noChangeArrowheads="1"/>
          </p:cNvPicPr>
          <p:nvPr/>
        </p:nvPicPr>
        <p:blipFill>
          <a:blip r:embed="rId2"/>
          <a:srcRect/>
          <a:stretch>
            <a:fillRect/>
          </a:stretch>
        </p:blipFill>
        <p:spPr bwMode="auto">
          <a:xfrm>
            <a:off x="685800" y="2057400"/>
            <a:ext cx="10541109" cy="2376488"/>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0242" name="Picture 2"/>
          <p:cNvPicPr>
            <a:picLocks noChangeAspect="1" noChangeArrowheads="1"/>
          </p:cNvPicPr>
          <p:nvPr/>
        </p:nvPicPr>
        <p:blipFill>
          <a:blip r:embed="rId2"/>
          <a:srcRect/>
          <a:stretch>
            <a:fillRect/>
          </a:stretch>
        </p:blipFill>
        <p:spPr bwMode="auto">
          <a:xfrm>
            <a:off x="1477534" y="1585913"/>
            <a:ext cx="8109380" cy="4281487"/>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1266" name="Picture 2"/>
          <p:cNvPicPr>
            <a:picLocks noChangeAspect="1" noChangeArrowheads="1"/>
          </p:cNvPicPr>
          <p:nvPr/>
        </p:nvPicPr>
        <p:blipFill>
          <a:blip r:embed="rId2"/>
          <a:srcRect/>
          <a:stretch>
            <a:fillRect/>
          </a:stretch>
        </p:blipFill>
        <p:spPr bwMode="auto">
          <a:xfrm>
            <a:off x="1673893" y="1981201"/>
            <a:ext cx="8241203" cy="31242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2290" name="Picture 2"/>
          <p:cNvPicPr>
            <a:picLocks noChangeAspect="1" noChangeArrowheads="1"/>
          </p:cNvPicPr>
          <p:nvPr/>
        </p:nvPicPr>
        <p:blipFill>
          <a:blip r:embed="rId2"/>
          <a:srcRect/>
          <a:stretch>
            <a:fillRect/>
          </a:stretch>
        </p:blipFill>
        <p:spPr bwMode="auto">
          <a:xfrm>
            <a:off x="1258202" y="1447800"/>
            <a:ext cx="8649400" cy="44958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3315" name="Picture 3"/>
          <p:cNvPicPr>
            <a:picLocks noChangeAspect="1" noChangeArrowheads="1"/>
          </p:cNvPicPr>
          <p:nvPr/>
        </p:nvPicPr>
        <p:blipFill>
          <a:blip r:embed="rId2"/>
          <a:srcRect/>
          <a:stretch>
            <a:fillRect/>
          </a:stretch>
        </p:blipFill>
        <p:spPr bwMode="auto">
          <a:xfrm>
            <a:off x="1521314" y="1314424"/>
            <a:ext cx="8308486" cy="4705376"/>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4338" name="Picture 2"/>
          <p:cNvPicPr>
            <a:picLocks noChangeAspect="1" noChangeArrowheads="1"/>
          </p:cNvPicPr>
          <p:nvPr/>
        </p:nvPicPr>
        <p:blipFill>
          <a:blip r:embed="rId2"/>
          <a:srcRect/>
          <a:stretch>
            <a:fillRect/>
          </a:stretch>
        </p:blipFill>
        <p:spPr bwMode="auto">
          <a:xfrm>
            <a:off x="1905001" y="1219200"/>
            <a:ext cx="8040152" cy="4615857"/>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5364" name="Picture 4"/>
          <p:cNvPicPr>
            <a:picLocks noChangeAspect="1" noChangeArrowheads="1"/>
          </p:cNvPicPr>
          <p:nvPr/>
        </p:nvPicPr>
        <p:blipFill>
          <a:blip r:embed="rId2"/>
          <a:srcRect/>
          <a:stretch>
            <a:fillRect/>
          </a:stretch>
        </p:blipFill>
        <p:spPr bwMode="auto">
          <a:xfrm>
            <a:off x="1628754" y="1295400"/>
            <a:ext cx="8376091" cy="4571999"/>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6386" name="Picture 2"/>
          <p:cNvPicPr>
            <a:picLocks noChangeAspect="1" noChangeArrowheads="1"/>
          </p:cNvPicPr>
          <p:nvPr/>
        </p:nvPicPr>
        <p:blipFill>
          <a:blip r:embed="rId2"/>
          <a:srcRect/>
          <a:stretch>
            <a:fillRect/>
          </a:stretch>
        </p:blipFill>
        <p:spPr bwMode="auto">
          <a:xfrm>
            <a:off x="854954" y="1257561"/>
            <a:ext cx="9508246" cy="4838439"/>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7411" name="Picture 3"/>
          <p:cNvPicPr>
            <a:picLocks noChangeAspect="1" noChangeArrowheads="1"/>
          </p:cNvPicPr>
          <p:nvPr/>
        </p:nvPicPr>
        <p:blipFill>
          <a:blip r:embed="rId2"/>
          <a:srcRect/>
          <a:stretch>
            <a:fillRect/>
          </a:stretch>
        </p:blipFill>
        <p:spPr bwMode="auto">
          <a:xfrm>
            <a:off x="1046134" y="1190301"/>
            <a:ext cx="9545666" cy="4753299"/>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dirty="0">
                <a:solidFill>
                  <a:srgbClr val="178DBB"/>
                </a:solidFill>
                <a:latin typeface="Century Gothic"/>
              </a:rPr>
              <a:t>Logistic </a:t>
            </a:r>
            <a:r>
              <a:rPr lang="en-IN" sz="3600" b="0" strike="noStrike" spc="-1" dirty="0" smtClean="0">
                <a:solidFill>
                  <a:srgbClr val="178DBB"/>
                </a:solidFill>
                <a:latin typeface="Century Gothic"/>
              </a:rPr>
              <a:t>Regression</a:t>
            </a:r>
          </a:p>
          <a:p>
            <a:pPr>
              <a:lnSpc>
                <a:spcPct val="100000"/>
              </a:lnSpc>
            </a:pPr>
            <a:r>
              <a:rPr lang="en-IN" sz="3600" spc="-1" dirty="0" smtClean="0">
                <a:solidFill>
                  <a:srgbClr val="178DBB"/>
                </a:solidFill>
                <a:latin typeface="Century Gothic"/>
              </a:rPr>
              <a:t>How cost function derived??</a:t>
            </a:r>
          </a:p>
          <a:p>
            <a:pPr>
              <a:lnSpc>
                <a:spcPct val="100000"/>
              </a:lnSpc>
            </a:pPr>
            <a:endParaRPr lang="en-IN" sz="3600" b="0" strike="noStrike" spc="-1" dirty="0" smtClean="0">
              <a:solidFill>
                <a:srgbClr val="178DBB"/>
              </a:solidFill>
              <a:latin typeface="Century Gothic"/>
            </a:endParaRPr>
          </a:p>
          <a:p>
            <a:pPr>
              <a:lnSpc>
                <a:spcPct val="100000"/>
              </a:lnSpc>
            </a:pPr>
            <a:r>
              <a:rPr lang="en-IN" sz="3600" spc="-1" dirty="0" smtClean="0">
                <a:solidFill>
                  <a:srgbClr val="178DBB"/>
                </a:solidFill>
                <a:latin typeface="Century Gothic"/>
              </a:rPr>
              <a:t>Check the Video </a:t>
            </a:r>
          </a:p>
          <a:p>
            <a:pPr>
              <a:lnSpc>
                <a:spcPct val="100000"/>
              </a:lnSpc>
            </a:pPr>
            <a:endParaRPr lang="en-IN" sz="3600" b="0" strike="noStrike" spc="-1" dirty="0" smtClean="0">
              <a:solidFill>
                <a:srgbClr val="178DBB"/>
              </a:solidFill>
              <a:latin typeface="Century Gothic"/>
            </a:endParaRPr>
          </a:p>
          <a:p>
            <a:pPr>
              <a:lnSpc>
                <a:spcPct val="100000"/>
              </a:lnSpc>
            </a:pPr>
            <a:r>
              <a:rPr lang="en-IN" sz="3600" spc="-1" dirty="0" smtClean="0">
                <a:solidFill>
                  <a:srgbClr val="178DBB"/>
                </a:solidFill>
                <a:latin typeface="Century Gothic"/>
              </a:rPr>
              <a:t>https://www.youtube.com/watch?v=CE03E80wbRE </a:t>
            </a:r>
            <a:endParaRPr lang="en-IN" sz="3600" b="0" strike="noStrike" spc="-1" dirty="0">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dirty="0">
                <a:solidFill>
                  <a:srgbClr val="178DBB"/>
                </a:solidFill>
                <a:latin typeface="Century Gothic"/>
              </a:rPr>
              <a:t>Logistic Regression </a:t>
            </a:r>
            <a:endParaRPr lang="en-IN" sz="3600" b="0" strike="noStrike" spc="-1" dirty="0">
              <a:latin typeface="Arial"/>
            </a:endParaRPr>
          </a:p>
        </p:txBody>
      </p:sp>
      <p:sp>
        <p:nvSpPr>
          <p:cNvPr id="83" name="CustomShape 2"/>
          <p:cNvSpPr/>
          <p:nvPr/>
        </p:nvSpPr>
        <p:spPr>
          <a:xfrm>
            <a:off x="1524000" y="68580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2360">
              <a:lnSpc>
                <a:spcPct val="100000"/>
              </a:lnSpc>
              <a:spcBef>
                <a:spcPts val="1001"/>
              </a:spcBef>
              <a:buClr>
                <a:srgbClr val="353535"/>
              </a:buClr>
              <a:buFont typeface="Wingdings 3" charset="2"/>
              <a:buChar char=""/>
              <a:tabLst>
                <a:tab pos="568325" algn="l"/>
              </a:tabLst>
            </a:pPr>
            <a:r>
              <a:rPr lang="en-IN" sz="2400" b="0" strike="noStrike" spc="-1" dirty="0">
                <a:solidFill>
                  <a:srgbClr val="404040"/>
                </a:solidFill>
                <a:latin typeface="Century Gothic"/>
              </a:rPr>
              <a:t>Extension of linear regression where the dependent variable is categorical and not continuous. </a:t>
            </a:r>
            <a:endParaRPr lang="en-IN" sz="2400" b="0" strike="noStrike" spc="-1" dirty="0">
              <a:latin typeface="Arial"/>
            </a:endParaRPr>
          </a:p>
          <a:p>
            <a:pPr marL="343080" indent="-342360">
              <a:lnSpc>
                <a:spcPct val="100000"/>
              </a:lnSpc>
              <a:spcBef>
                <a:spcPts val="1001"/>
              </a:spcBef>
              <a:buClr>
                <a:srgbClr val="353535"/>
              </a:buClr>
              <a:buFont typeface="Wingdings 3" charset="2"/>
              <a:buChar char=""/>
              <a:tabLst>
                <a:tab pos="568325" algn="l"/>
              </a:tabLst>
            </a:pPr>
            <a:r>
              <a:rPr lang="en-IN" sz="2400" b="0" strike="noStrike" spc="-1" dirty="0">
                <a:solidFill>
                  <a:srgbClr val="404040"/>
                </a:solidFill>
                <a:latin typeface="Century Gothic"/>
              </a:rPr>
              <a:t>It is a prediction done with categorical variable. It predicts the probability of the outcome variable being true(Y=1) as a function of dependent variables.</a:t>
            </a: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r>
              <a:rPr lang="en-IN" sz="2400" b="0" strike="noStrike" spc="-1" dirty="0">
                <a:solidFill>
                  <a:srgbClr val="404040"/>
                </a:solidFill>
                <a:latin typeface="Century Gothic"/>
              </a:rPr>
              <a:t>In other words, the interest is in predicting which of </a:t>
            </a:r>
            <a:r>
              <a:rPr lang="en-IN" sz="2400" b="1" strike="noStrike" spc="-1" dirty="0">
                <a:solidFill>
                  <a:srgbClr val="404040"/>
                </a:solidFill>
                <a:latin typeface="Century Gothic"/>
              </a:rPr>
              <a:t>two possible events </a:t>
            </a:r>
            <a:r>
              <a:rPr lang="en-IN" sz="2400" b="0" strike="noStrike" spc="-1" dirty="0">
                <a:solidFill>
                  <a:srgbClr val="404040"/>
                </a:solidFill>
                <a:latin typeface="Century Gothic"/>
              </a:rPr>
              <a:t>are going to happen given certain other information</a:t>
            </a:r>
            <a:endParaRPr lang="en-IN" sz="2400" b="0" strike="noStrike" spc="-1" dirty="0">
              <a:latin typeface="Arial"/>
            </a:endParaRPr>
          </a:p>
          <a:p>
            <a:pPr>
              <a:lnSpc>
                <a:spcPct val="100000"/>
              </a:lnSpc>
              <a:spcBef>
                <a:spcPts val="1001"/>
              </a:spcBef>
              <a:tabLst>
                <a:tab pos="568325" algn="l"/>
              </a:tabLst>
            </a:pPr>
            <a:r>
              <a:rPr lang="en-IN" sz="2400" b="0" strike="noStrike" spc="-1" dirty="0">
                <a:solidFill>
                  <a:srgbClr val="404040"/>
                </a:solidFill>
                <a:latin typeface="Century Gothic"/>
              </a:rPr>
              <a:t>• Is he a prospective customer </a:t>
            </a:r>
            <a:r>
              <a:rPr lang="en-IN" sz="2400" b="0" strike="noStrike" spc="-1" dirty="0" err="1">
                <a:solidFill>
                  <a:srgbClr val="404040"/>
                </a:solidFill>
                <a:latin typeface="Century Gothic"/>
              </a:rPr>
              <a:t>ie</a:t>
            </a:r>
            <a:r>
              <a:rPr lang="en-IN" sz="2400" b="0" strike="noStrike" spc="-1" dirty="0">
                <a:solidFill>
                  <a:srgbClr val="404040"/>
                </a:solidFill>
                <a:latin typeface="Century Gothic"/>
              </a:rPr>
              <a:t>., likelihood of purchase </a:t>
            </a:r>
            <a:r>
              <a:rPr lang="en-IN" sz="2400" b="0" strike="noStrike" spc="-1" dirty="0" err="1">
                <a:solidFill>
                  <a:srgbClr val="404040"/>
                </a:solidFill>
                <a:latin typeface="Century Gothic"/>
              </a:rPr>
              <a:t>vs</a:t>
            </a:r>
            <a:r>
              <a:rPr lang="en-IN" sz="2400" b="0" strike="noStrike" spc="-1" dirty="0">
                <a:solidFill>
                  <a:srgbClr val="404040"/>
                </a:solidFill>
                <a:latin typeface="Century Gothic"/>
              </a:rPr>
              <a:t> non-purchase ?</a:t>
            </a:r>
            <a:endParaRPr lang="en-IN" sz="2400" b="0" strike="noStrike" spc="-1" dirty="0">
              <a:latin typeface="Arial"/>
            </a:endParaRPr>
          </a:p>
          <a:p>
            <a:pPr>
              <a:lnSpc>
                <a:spcPct val="100000"/>
              </a:lnSpc>
              <a:spcBef>
                <a:spcPts val="1001"/>
              </a:spcBef>
              <a:tabLst>
                <a:tab pos="568325" algn="l"/>
              </a:tabLst>
            </a:pPr>
            <a:r>
              <a:rPr lang="en-IN" sz="2400" b="0" strike="noStrike" spc="-1" dirty="0">
                <a:solidFill>
                  <a:srgbClr val="404040"/>
                </a:solidFill>
                <a:latin typeface="Century Gothic"/>
              </a:rPr>
              <a:t>• Is he a defaulter for bill payment </a:t>
            </a:r>
            <a:r>
              <a:rPr lang="en-IN" sz="2400" b="0" strike="noStrike" spc="-1" dirty="0" err="1">
                <a:solidFill>
                  <a:srgbClr val="404040"/>
                </a:solidFill>
                <a:latin typeface="Century Gothic"/>
              </a:rPr>
              <a:t>ie</a:t>
            </a:r>
            <a:r>
              <a:rPr lang="en-IN" sz="2400" b="0" strike="noStrike" spc="-1" dirty="0">
                <a:solidFill>
                  <a:srgbClr val="404040"/>
                </a:solidFill>
                <a:latin typeface="Century Gothic"/>
              </a:rPr>
              <a:t>., credit worthiness</a:t>
            </a:r>
            <a:endParaRPr lang="en-IN" sz="2400" b="0" strike="noStrike" spc="-1" dirty="0">
              <a:latin typeface="Arial"/>
            </a:endParaRPr>
          </a:p>
          <a:p>
            <a:pPr>
              <a:lnSpc>
                <a:spcPct val="100000"/>
              </a:lnSpc>
              <a:spcBef>
                <a:spcPts val="1001"/>
              </a:spcBef>
              <a:tabLst>
                <a:tab pos="568325" algn="l"/>
              </a:tabLst>
            </a:pPr>
            <a:r>
              <a:rPr lang="en-IN" sz="2400" b="0" strike="noStrike" spc="-1" dirty="0">
                <a:solidFill>
                  <a:srgbClr val="404040"/>
                </a:solidFill>
                <a:latin typeface="Century Gothic"/>
              </a:rPr>
              <a:t>• Low claim or high risk for an insurance</a:t>
            </a:r>
            <a:endParaRPr lang="en-IN" sz="2400" b="0" strike="noStrike" spc="-1" dirty="0">
              <a:latin typeface="Arial"/>
            </a:endParaRPr>
          </a:p>
          <a:p>
            <a:pPr>
              <a:lnSpc>
                <a:spcPct val="100000"/>
              </a:lnSpc>
              <a:spcBef>
                <a:spcPts val="1001"/>
              </a:spcBef>
              <a:tabLst>
                <a:tab pos="568325" algn="l"/>
              </a:tabLst>
            </a:pPr>
            <a:r>
              <a:rPr lang="en-IN" sz="2400" b="0" strike="noStrike" spc="-1" dirty="0">
                <a:solidFill>
                  <a:srgbClr val="404040"/>
                </a:solidFill>
                <a:latin typeface="Century Gothic"/>
              </a:rPr>
              <a:t>• Medicine: is it going to work or does not work</a:t>
            </a: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a:p>
            <a:pPr>
              <a:lnSpc>
                <a:spcPct val="100000"/>
              </a:lnSpc>
              <a:spcBef>
                <a:spcPts val="1001"/>
              </a:spcBef>
              <a:tabLst>
                <a:tab pos="568325" algn="l"/>
              </a:tabLst>
            </a:pP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8434" name="Picture 2"/>
          <p:cNvPicPr>
            <a:picLocks noChangeAspect="1" noChangeArrowheads="1"/>
          </p:cNvPicPr>
          <p:nvPr/>
        </p:nvPicPr>
        <p:blipFill>
          <a:blip r:embed="rId2"/>
          <a:srcRect/>
          <a:stretch>
            <a:fillRect/>
          </a:stretch>
        </p:blipFill>
        <p:spPr bwMode="auto">
          <a:xfrm>
            <a:off x="949698" y="1242407"/>
            <a:ext cx="9489702" cy="4777394"/>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9459" name="Picture 3"/>
          <p:cNvPicPr>
            <a:picLocks noChangeAspect="1" noChangeArrowheads="1"/>
          </p:cNvPicPr>
          <p:nvPr/>
        </p:nvPicPr>
        <p:blipFill>
          <a:blip r:embed="rId2"/>
          <a:srcRect/>
          <a:stretch>
            <a:fillRect/>
          </a:stretch>
        </p:blipFill>
        <p:spPr bwMode="auto">
          <a:xfrm>
            <a:off x="1221859" y="1371600"/>
            <a:ext cx="8862080" cy="45720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0482" name="Picture 2"/>
          <p:cNvPicPr>
            <a:picLocks noChangeAspect="1" noChangeArrowheads="1"/>
          </p:cNvPicPr>
          <p:nvPr/>
        </p:nvPicPr>
        <p:blipFill>
          <a:blip r:embed="rId2"/>
          <a:srcRect/>
          <a:stretch>
            <a:fillRect/>
          </a:stretch>
        </p:blipFill>
        <p:spPr bwMode="auto">
          <a:xfrm>
            <a:off x="2438400" y="1156091"/>
            <a:ext cx="7239000" cy="4546517"/>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1507" name="Picture 3"/>
          <p:cNvPicPr>
            <a:picLocks noChangeAspect="1" noChangeArrowheads="1"/>
          </p:cNvPicPr>
          <p:nvPr/>
        </p:nvPicPr>
        <p:blipFill>
          <a:blip r:embed="rId2"/>
          <a:srcRect/>
          <a:stretch>
            <a:fillRect/>
          </a:stretch>
        </p:blipFill>
        <p:spPr bwMode="auto">
          <a:xfrm>
            <a:off x="1050008" y="1277187"/>
            <a:ext cx="9236991" cy="4742613"/>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5589"/>
            <a:ext cx="9753600" cy="6506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41701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62" y="656897"/>
            <a:ext cx="10638600" cy="563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14363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757238"/>
            <a:ext cx="103536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5676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2530" name="Picture 2"/>
          <p:cNvPicPr>
            <a:picLocks noChangeAspect="1" noChangeArrowheads="1"/>
          </p:cNvPicPr>
          <p:nvPr/>
        </p:nvPicPr>
        <p:blipFill>
          <a:blip r:embed="rId2"/>
          <a:srcRect/>
          <a:stretch>
            <a:fillRect/>
          </a:stretch>
        </p:blipFill>
        <p:spPr bwMode="auto">
          <a:xfrm>
            <a:off x="1786129" y="1448555"/>
            <a:ext cx="8043671" cy="4266445"/>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3554" name="Picture 2"/>
          <p:cNvPicPr>
            <a:picLocks noChangeAspect="1" noChangeArrowheads="1"/>
          </p:cNvPicPr>
          <p:nvPr/>
        </p:nvPicPr>
        <p:blipFill>
          <a:blip r:embed="rId2"/>
          <a:srcRect/>
          <a:stretch>
            <a:fillRect/>
          </a:stretch>
        </p:blipFill>
        <p:spPr bwMode="auto">
          <a:xfrm>
            <a:off x="1476518" y="1371600"/>
            <a:ext cx="8777019" cy="43434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4578" name="Picture 2"/>
          <p:cNvPicPr>
            <a:picLocks noChangeAspect="1" noChangeArrowheads="1"/>
          </p:cNvPicPr>
          <p:nvPr/>
        </p:nvPicPr>
        <p:blipFill>
          <a:blip r:embed="rId2"/>
          <a:srcRect/>
          <a:stretch>
            <a:fillRect/>
          </a:stretch>
        </p:blipFill>
        <p:spPr bwMode="auto">
          <a:xfrm>
            <a:off x="1981200" y="1295400"/>
            <a:ext cx="7839561" cy="4490622"/>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1027" name="Picture 3"/>
          <p:cNvPicPr>
            <a:picLocks noChangeAspect="1" noChangeArrowheads="1"/>
          </p:cNvPicPr>
          <p:nvPr/>
        </p:nvPicPr>
        <p:blipFill>
          <a:blip r:embed="rId2"/>
          <a:srcRect/>
          <a:stretch>
            <a:fillRect/>
          </a:stretch>
        </p:blipFill>
        <p:spPr bwMode="auto">
          <a:xfrm>
            <a:off x="2438400" y="1981200"/>
            <a:ext cx="8248451" cy="35814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5602" name="Picture 2"/>
          <p:cNvPicPr>
            <a:picLocks noChangeAspect="1" noChangeArrowheads="1"/>
          </p:cNvPicPr>
          <p:nvPr/>
        </p:nvPicPr>
        <p:blipFill>
          <a:blip r:embed="rId2"/>
          <a:srcRect/>
          <a:stretch>
            <a:fillRect/>
          </a:stretch>
        </p:blipFill>
        <p:spPr bwMode="auto">
          <a:xfrm>
            <a:off x="1859370" y="1766888"/>
            <a:ext cx="7537044" cy="3795712"/>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7650" name="Picture 2"/>
          <p:cNvPicPr>
            <a:picLocks noChangeAspect="1" noChangeArrowheads="1"/>
          </p:cNvPicPr>
          <p:nvPr/>
        </p:nvPicPr>
        <p:blipFill>
          <a:blip r:embed="rId2"/>
          <a:srcRect/>
          <a:stretch>
            <a:fillRect/>
          </a:stretch>
        </p:blipFill>
        <p:spPr bwMode="auto">
          <a:xfrm>
            <a:off x="1115155" y="1676400"/>
            <a:ext cx="9563226" cy="36576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8674" name="Picture 2"/>
          <p:cNvPicPr>
            <a:picLocks noChangeAspect="1" noChangeArrowheads="1"/>
          </p:cNvPicPr>
          <p:nvPr/>
        </p:nvPicPr>
        <p:blipFill>
          <a:blip r:embed="rId2"/>
          <a:srcRect/>
          <a:stretch>
            <a:fillRect/>
          </a:stretch>
        </p:blipFill>
        <p:spPr bwMode="auto">
          <a:xfrm>
            <a:off x="1379323" y="1524001"/>
            <a:ext cx="8927999" cy="40386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9698" name="Picture 2"/>
          <p:cNvPicPr>
            <a:picLocks noChangeAspect="1" noChangeArrowheads="1"/>
          </p:cNvPicPr>
          <p:nvPr/>
        </p:nvPicPr>
        <p:blipFill>
          <a:blip r:embed="rId2"/>
          <a:srcRect/>
          <a:stretch>
            <a:fillRect/>
          </a:stretch>
        </p:blipFill>
        <p:spPr bwMode="auto">
          <a:xfrm>
            <a:off x="1524000" y="1600200"/>
            <a:ext cx="9969403" cy="3471862"/>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26627" name="Picture 3"/>
          <p:cNvPicPr>
            <a:picLocks noChangeAspect="1" noChangeArrowheads="1"/>
          </p:cNvPicPr>
          <p:nvPr/>
        </p:nvPicPr>
        <p:blipFill>
          <a:blip r:embed="rId2"/>
          <a:srcRect/>
          <a:stretch>
            <a:fillRect/>
          </a:stretch>
        </p:blipFill>
        <p:spPr bwMode="auto">
          <a:xfrm>
            <a:off x="1660076" y="1219200"/>
            <a:ext cx="8291123" cy="44196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30722" name="Picture 2"/>
          <p:cNvPicPr>
            <a:picLocks noChangeAspect="1" noChangeArrowheads="1"/>
          </p:cNvPicPr>
          <p:nvPr/>
        </p:nvPicPr>
        <p:blipFill>
          <a:blip r:embed="rId2"/>
          <a:srcRect/>
          <a:stretch>
            <a:fillRect/>
          </a:stretch>
        </p:blipFill>
        <p:spPr bwMode="auto">
          <a:xfrm>
            <a:off x="1395312" y="1143000"/>
            <a:ext cx="8974043" cy="48006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Performance Metrics</a:t>
            </a:r>
            <a:endParaRPr lang="en-IN" sz="2800" b="0" strike="noStrike" spc="-1">
              <a:latin typeface="Arial"/>
            </a:endParaRPr>
          </a:p>
        </p:txBody>
      </p:sp>
      <p:sp>
        <p:nvSpPr>
          <p:cNvPr id="208" name="CustomShape 2"/>
          <p:cNvSpPr/>
          <p:nvPr/>
        </p:nvSpPr>
        <p:spPr>
          <a:xfrm>
            <a:off x="2082960" y="842760"/>
            <a:ext cx="9657720" cy="5671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Some of the metrics to evaluate a ML Model performance are:</a:t>
            </a:r>
            <a:endParaRPr lang="en-IN" sz="1800" b="0" strike="noStrike" spc="-1">
              <a:latin typeface="Arial"/>
            </a:endParaRPr>
          </a:p>
          <a:p>
            <a:pPr>
              <a:lnSpc>
                <a:spcPct val="100000"/>
              </a:lnSpc>
              <a:spcBef>
                <a:spcPts val="1001"/>
              </a:spcBef>
            </a:pPr>
            <a:endParaRPr lang="en-IN" sz="1800" b="0" strike="noStrike" spc="-1">
              <a:latin typeface="Arial"/>
            </a:endParaRPr>
          </a:p>
          <a:p>
            <a:pPr>
              <a:lnSpc>
                <a:spcPct val="100000"/>
              </a:lnSpc>
              <a:spcBef>
                <a:spcPts val="1001"/>
              </a:spcBef>
            </a:pPr>
            <a:r>
              <a:rPr lang="en-IN" sz="1800" b="1" strike="noStrike" spc="-1">
                <a:solidFill>
                  <a:srgbClr val="404040"/>
                </a:solidFill>
                <a:latin typeface="Century Gothic"/>
                <a:ea typeface="DejaVu Sans"/>
              </a:rPr>
              <a:t>Classification</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Accuracy</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Precision  </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Recall </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F1 score</a:t>
            </a:r>
            <a:endParaRPr lang="en-IN" sz="1800" b="0" strike="noStrike" spc="-1">
              <a:latin typeface="Arial"/>
            </a:endParaRPr>
          </a:p>
          <a:p>
            <a:pPr>
              <a:lnSpc>
                <a:spcPct val="100000"/>
              </a:lnSpc>
              <a:spcBef>
                <a:spcPts val="1001"/>
              </a:spcBef>
            </a:pPr>
            <a:endParaRPr lang="en-IN" sz="1800" b="0" strike="noStrike" spc="-1">
              <a:latin typeface="Arial"/>
            </a:endParaRPr>
          </a:p>
          <a:p>
            <a:pPr>
              <a:lnSpc>
                <a:spcPct val="100000"/>
              </a:lnSpc>
              <a:spcBef>
                <a:spcPts val="1001"/>
              </a:spcBef>
            </a:pPr>
            <a:r>
              <a:rPr lang="en-IN" sz="1800" b="1" strike="noStrike" spc="-1">
                <a:solidFill>
                  <a:srgbClr val="404040"/>
                </a:solidFill>
                <a:latin typeface="Century Gothic"/>
                <a:ea typeface="DejaVu Sans"/>
              </a:rPr>
              <a:t>Regression</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Mean Absolute Error</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Mean Squared Error</a:t>
            </a:r>
            <a:endParaRPr lang="en-IN" sz="1800" b="0" strike="noStrike" spc="-1">
              <a:latin typeface="Arial"/>
            </a:endParaRPr>
          </a:p>
          <a:p>
            <a:pPr marL="343080" indent="-342000">
              <a:lnSpc>
                <a:spcPct val="100000"/>
              </a:lnSpc>
              <a:spcBef>
                <a:spcPts val="1001"/>
              </a:spcBef>
              <a:buClr>
                <a:srgbClr val="353535"/>
              </a:buClr>
              <a:buFont typeface="Wingdings" charset="2"/>
              <a:buChar char=""/>
            </a:pPr>
            <a:r>
              <a:rPr lang="en-IN" sz="1800" b="0" strike="noStrike" spc="-1">
                <a:solidFill>
                  <a:srgbClr val="404040"/>
                </a:solidFill>
                <a:latin typeface="Century Gothic"/>
                <a:ea typeface="DejaVu Sans"/>
              </a:rPr>
              <a:t>R2 Score</a:t>
            </a: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4464000" y="2592360"/>
            <a:ext cx="1618920" cy="709560"/>
          </a:xfrm>
          <a:prstGeom prst="rect">
            <a:avLst/>
          </a:prstGeom>
          <a:ln/>
        </p:spPr>
        <p:style>
          <a:lnRef idx="2">
            <a:schemeClr val="accent6">
              <a:shade val="50000"/>
            </a:schemeClr>
          </a:lnRef>
          <a:fillRef idx="1">
            <a:schemeClr val="accent6"/>
          </a:fillRef>
          <a:effectRef idx="0">
            <a:schemeClr val="accent6"/>
          </a:effectRef>
          <a:fontRef idx="minor"/>
        </p:style>
        <p:txBody>
          <a:bodyPr anchor="ctr"/>
          <a:lstStyle/>
          <a:p>
            <a:pPr algn="ctr">
              <a:lnSpc>
                <a:spcPct val="100000"/>
              </a:lnSpc>
            </a:pPr>
            <a:r>
              <a:rPr lang="en-IN" sz="1600" b="1" strike="noStrike" spc="-1">
                <a:solidFill>
                  <a:srgbClr val="F7F7F7"/>
                </a:solidFill>
                <a:latin typeface="Calibri"/>
              </a:rPr>
              <a:t>True Positive</a:t>
            </a:r>
            <a:endParaRPr lang="en-IN" sz="1600" b="0" strike="noStrike" spc="-1">
              <a:latin typeface="Times New Roman"/>
            </a:endParaRPr>
          </a:p>
        </p:txBody>
      </p:sp>
      <p:sp>
        <p:nvSpPr>
          <p:cNvPr id="210" name="CustomShape 2"/>
          <p:cNvSpPr/>
          <p:nvPr/>
        </p:nvSpPr>
        <p:spPr>
          <a:xfrm>
            <a:off x="6126480" y="3335040"/>
            <a:ext cx="1618920" cy="709560"/>
          </a:xfrm>
          <a:prstGeom prst="rect">
            <a:avLst/>
          </a:prstGeom>
          <a:ln/>
        </p:spPr>
        <p:style>
          <a:lnRef idx="2">
            <a:schemeClr val="accent6">
              <a:shade val="50000"/>
            </a:schemeClr>
          </a:lnRef>
          <a:fillRef idx="1">
            <a:schemeClr val="accent6"/>
          </a:fillRef>
          <a:effectRef idx="0">
            <a:schemeClr val="accent6"/>
          </a:effectRef>
          <a:fontRef idx="minor"/>
        </p:style>
        <p:txBody>
          <a:bodyPr anchor="ctr"/>
          <a:lstStyle/>
          <a:p>
            <a:pPr algn="ctr">
              <a:lnSpc>
                <a:spcPct val="100000"/>
              </a:lnSpc>
            </a:pPr>
            <a:r>
              <a:rPr lang="en-IN" sz="1600" b="1" strike="noStrike" spc="-1">
                <a:solidFill>
                  <a:srgbClr val="F7F7F7"/>
                </a:solidFill>
                <a:latin typeface="Calibri"/>
              </a:rPr>
              <a:t>True Negative</a:t>
            </a:r>
            <a:endParaRPr lang="en-IN" sz="1600" b="0" strike="noStrike" spc="-1">
              <a:latin typeface="Times New Roman"/>
            </a:endParaRPr>
          </a:p>
        </p:txBody>
      </p:sp>
      <p:sp>
        <p:nvSpPr>
          <p:cNvPr id="211" name="CustomShape 3"/>
          <p:cNvSpPr/>
          <p:nvPr/>
        </p:nvSpPr>
        <p:spPr>
          <a:xfrm>
            <a:off x="6126480" y="2592360"/>
            <a:ext cx="1618920" cy="709560"/>
          </a:xfrm>
          <a:prstGeom prst="rect">
            <a:avLst/>
          </a:prstGeom>
          <a:ln/>
        </p:spPr>
        <p:style>
          <a:lnRef idx="2">
            <a:schemeClr val="accent2">
              <a:shade val="50000"/>
            </a:schemeClr>
          </a:lnRef>
          <a:fillRef idx="1">
            <a:schemeClr val="accent2"/>
          </a:fillRef>
          <a:effectRef idx="0">
            <a:schemeClr val="accent2"/>
          </a:effectRef>
          <a:fontRef idx="minor"/>
        </p:style>
        <p:txBody>
          <a:bodyPr anchor="ctr"/>
          <a:lstStyle/>
          <a:p>
            <a:pPr algn="ctr">
              <a:lnSpc>
                <a:spcPct val="100000"/>
              </a:lnSpc>
            </a:pPr>
            <a:r>
              <a:rPr lang="en-IN" sz="1600" b="1" strike="noStrike" spc="-1">
                <a:solidFill>
                  <a:srgbClr val="F7F7F7"/>
                </a:solidFill>
                <a:latin typeface="Calibri"/>
              </a:rPr>
              <a:t>False Positive</a:t>
            </a:r>
            <a:endParaRPr lang="en-IN" sz="1600" b="0" strike="noStrike" spc="-1">
              <a:latin typeface="Times New Roman"/>
            </a:endParaRPr>
          </a:p>
        </p:txBody>
      </p:sp>
      <p:sp>
        <p:nvSpPr>
          <p:cNvPr id="212" name="CustomShape 4"/>
          <p:cNvSpPr/>
          <p:nvPr/>
        </p:nvSpPr>
        <p:spPr>
          <a:xfrm>
            <a:off x="4464000" y="3336840"/>
            <a:ext cx="1618920" cy="709560"/>
          </a:xfrm>
          <a:prstGeom prst="rect">
            <a:avLst/>
          </a:prstGeom>
          <a:ln/>
        </p:spPr>
        <p:style>
          <a:lnRef idx="2">
            <a:schemeClr val="accent2">
              <a:shade val="50000"/>
            </a:schemeClr>
          </a:lnRef>
          <a:fillRef idx="1">
            <a:schemeClr val="accent2"/>
          </a:fillRef>
          <a:effectRef idx="0">
            <a:schemeClr val="accent2"/>
          </a:effectRef>
          <a:fontRef idx="minor"/>
        </p:style>
        <p:txBody>
          <a:bodyPr anchor="ctr"/>
          <a:lstStyle/>
          <a:p>
            <a:pPr algn="ctr">
              <a:lnSpc>
                <a:spcPct val="100000"/>
              </a:lnSpc>
            </a:pPr>
            <a:r>
              <a:rPr lang="en-IN" sz="1600" b="1" strike="noStrike" spc="-1">
                <a:solidFill>
                  <a:srgbClr val="F7F7F7"/>
                </a:solidFill>
                <a:latin typeface="Calibri"/>
              </a:rPr>
              <a:t>False Negative</a:t>
            </a:r>
            <a:endParaRPr lang="en-IN" sz="1600" b="0" strike="noStrike" spc="-1">
              <a:latin typeface="Times New Roman"/>
            </a:endParaRPr>
          </a:p>
        </p:txBody>
      </p:sp>
      <p:sp>
        <p:nvSpPr>
          <p:cNvPr id="213" name="CustomShape 5"/>
          <p:cNvSpPr/>
          <p:nvPr/>
        </p:nvSpPr>
        <p:spPr>
          <a:xfrm>
            <a:off x="4446720" y="2079000"/>
            <a:ext cx="3307320" cy="475920"/>
          </a:xfrm>
          <a:prstGeom prst="flowChartProcess">
            <a:avLst/>
          </a:prstGeom>
          <a:ln/>
        </p:spPr>
        <p:style>
          <a:lnRef idx="1">
            <a:schemeClr val="accent3"/>
          </a:lnRef>
          <a:fillRef idx="2">
            <a:schemeClr val="accent3"/>
          </a:fillRef>
          <a:effectRef idx="1">
            <a:schemeClr val="accent3"/>
          </a:effectRef>
          <a:fontRef idx="minor"/>
        </p:style>
        <p:txBody>
          <a:bodyPr/>
          <a:lstStyle/>
          <a:p>
            <a:pPr algn="ctr">
              <a:lnSpc>
                <a:spcPct val="100000"/>
              </a:lnSpc>
            </a:pPr>
            <a:r>
              <a:rPr lang="en-IN" sz="1400" b="1" strike="noStrike" spc="-1">
                <a:solidFill>
                  <a:srgbClr val="000000"/>
                </a:solidFill>
                <a:latin typeface="Calibri"/>
              </a:rPr>
              <a:t>ACTUAL</a:t>
            </a:r>
            <a:endParaRPr lang="en-IN" sz="1400" b="0" strike="noStrike" spc="-1">
              <a:latin typeface="Times New Roman"/>
            </a:endParaRPr>
          </a:p>
          <a:p>
            <a:pPr algn="ctr">
              <a:lnSpc>
                <a:spcPct val="100000"/>
              </a:lnSpc>
            </a:pPr>
            <a:r>
              <a:rPr lang="en-IN" sz="1400" b="1" strike="noStrike" spc="-1">
                <a:solidFill>
                  <a:srgbClr val="000000"/>
                </a:solidFill>
                <a:latin typeface="Calibri"/>
              </a:rPr>
              <a:t>Y</a:t>
            </a:r>
            <a:endParaRPr lang="en-IN" sz="1400" b="0" strike="noStrike" spc="-1">
              <a:latin typeface="Times New Roman"/>
            </a:endParaRPr>
          </a:p>
        </p:txBody>
      </p:sp>
      <p:sp>
        <p:nvSpPr>
          <p:cNvPr id="214" name="CustomShape 6"/>
          <p:cNvSpPr/>
          <p:nvPr/>
        </p:nvSpPr>
        <p:spPr>
          <a:xfrm>
            <a:off x="3037320" y="2597400"/>
            <a:ext cx="1385640" cy="1466640"/>
          </a:xfrm>
          <a:prstGeom prst="flowChartProcess">
            <a:avLst/>
          </a:prstGeom>
          <a:ln/>
        </p:spPr>
        <p:style>
          <a:lnRef idx="1">
            <a:schemeClr val="accent3"/>
          </a:lnRef>
          <a:fillRef idx="2">
            <a:schemeClr val="accent3"/>
          </a:fillRef>
          <a:effectRef idx="1">
            <a:schemeClr val="accent3"/>
          </a:effectRef>
          <a:fontRef idx="minor"/>
        </p:style>
        <p:txBody>
          <a:bodyPr/>
          <a:lstStyle/>
          <a:p>
            <a:pPr algn="ctr">
              <a:lnSpc>
                <a:spcPct val="100000"/>
              </a:lnSpc>
            </a:pPr>
            <a:endParaRPr lang="en-IN" sz="1100" b="0" strike="noStrike" spc="-1">
              <a:latin typeface="Times New Roman"/>
            </a:endParaRPr>
          </a:p>
          <a:p>
            <a:pPr algn="ctr">
              <a:lnSpc>
                <a:spcPct val="100000"/>
              </a:lnSpc>
            </a:pPr>
            <a:endParaRPr lang="en-IN" sz="1100" b="0" strike="noStrike" spc="-1">
              <a:latin typeface="Times New Roman"/>
            </a:endParaRPr>
          </a:p>
          <a:p>
            <a:pPr algn="ctr">
              <a:lnSpc>
                <a:spcPct val="100000"/>
              </a:lnSpc>
            </a:pPr>
            <a:r>
              <a:rPr lang="en-IN" sz="1800" b="1" strike="noStrike" spc="-1">
                <a:solidFill>
                  <a:srgbClr val="000000"/>
                </a:solidFill>
                <a:latin typeface="Calibri"/>
              </a:rPr>
              <a:t>Prediction Y</a:t>
            </a:r>
            <a:endParaRPr lang="en-IN" sz="1800" b="0" strike="noStrike" spc="-1">
              <a:latin typeface="Times New Roman"/>
            </a:endParaRPr>
          </a:p>
        </p:txBody>
      </p:sp>
      <p:sp>
        <p:nvSpPr>
          <p:cNvPr id="215" name="CustomShape 7"/>
          <p:cNvSpPr/>
          <p:nvPr/>
        </p:nvSpPr>
        <p:spPr>
          <a:xfrm>
            <a:off x="3869640" y="2739600"/>
            <a:ext cx="415440" cy="363240"/>
          </a:xfrm>
          <a:prstGeom prst="ellipse">
            <a:avLst/>
          </a:prstGeom>
          <a:ln/>
        </p:spPr>
        <p:style>
          <a:lnRef idx="2">
            <a:schemeClr val="accent6">
              <a:shade val="50000"/>
            </a:schemeClr>
          </a:lnRef>
          <a:fillRef idx="1">
            <a:schemeClr val="accent6"/>
          </a:fillRef>
          <a:effectRef idx="0">
            <a:schemeClr val="accent6"/>
          </a:effectRef>
          <a:fontRef idx="minor"/>
        </p:style>
        <p:txBody>
          <a:bodyPr anchor="ctr"/>
          <a:lstStyle/>
          <a:p>
            <a:pPr algn="ctr">
              <a:lnSpc>
                <a:spcPct val="100000"/>
              </a:lnSpc>
            </a:pPr>
            <a:r>
              <a:rPr lang="en-IN" sz="1100" b="1" strike="noStrike" spc="-1">
                <a:solidFill>
                  <a:srgbClr val="F7F7F7"/>
                </a:solidFill>
                <a:latin typeface="Calibri"/>
              </a:rPr>
              <a:t>1</a:t>
            </a:r>
            <a:endParaRPr lang="en-IN" sz="1100" b="0" strike="noStrike" spc="-1">
              <a:latin typeface="Times New Roman"/>
            </a:endParaRPr>
          </a:p>
        </p:txBody>
      </p:sp>
      <p:sp>
        <p:nvSpPr>
          <p:cNvPr id="216" name="CustomShape 8"/>
          <p:cNvSpPr/>
          <p:nvPr/>
        </p:nvSpPr>
        <p:spPr>
          <a:xfrm>
            <a:off x="4974840" y="2139480"/>
            <a:ext cx="415440" cy="363240"/>
          </a:xfrm>
          <a:prstGeom prst="ellipse">
            <a:avLst/>
          </a:prstGeom>
          <a:ln/>
        </p:spPr>
        <p:style>
          <a:lnRef idx="2">
            <a:schemeClr val="accent6">
              <a:shade val="50000"/>
            </a:schemeClr>
          </a:lnRef>
          <a:fillRef idx="1">
            <a:schemeClr val="accent6"/>
          </a:fillRef>
          <a:effectRef idx="0">
            <a:schemeClr val="accent6"/>
          </a:effectRef>
          <a:fontRef idx="minor"/>
        </p:style>
        <p:txBody>
          <a:bodyPr anchor="ctr"/>
          <a:lstStyle/>
          <a:p>
            <a:pPr algn="ctr">
              <a:lnSpc>
                <a:spcPct val="100000"/>
              </a:lnSpc>
            </a:pPr>
            <a:r>
              <a:rPr lang="en-IN" sz="1100" b="1" strike="noStrike" spc="-1">
                <a:solidFill>
                  <a:srgbClr val="F7F7F7"/>
                </a:solidFill>
                <a:latin typeface="Calibri"/>
              </a:rPr>
              <a:t>1</a:t>
            </a:r>
            <a:endParaRPr lang="en-IN" sz="1100" b="0" strike="noStrike" spc="-1">
              <a:latin typeface="Times New Roman"/>
            </a:endParaRPr>
          </a:p>
        </p:txBody>
      </p:sp>
      <p:sp>
        <p:nvSpPr>
          <p:cNvPr id="217" name="CustomShape 9"/>
          <p:cNvSpPr/>
          <p:nvPr/>
        </p:nvSpPr>
        <p:spPr>
          <a:xfrm>
            <a:off x="3878280" y="3527640"/>
            <a:ext cx="415440" cy="363240"/>
          </a:xfrm>
          <a:prstGeom prst="ellipse">
            <a:avLst/>
          </a:prstGeom>
          <a:ln/>
        </p:spPr>
        <p:style>
          <a:lnRef idx="2">
            <a:schemeClr val="accent2">
              <a:shade val="50000"/>
            </a:schemeClr>
          </a:lnRef>
          <a:fillRef idx="1">
            <a:schemeClr val="accent2"/>
          </a:fillRef>
          <a:effectRef idx="0">
            <a:schemeClr val="accent2"/>
          </a:effectRef>
          <a:fontRef idx="minor"/>
        </p:style>
        <p:txBody>
          <a:bodyPr anchor="ctr"/>
          <a:lstStyle/>
          <a:p>
            <a:pPr algn="ctr">
              <a:lnSpc>
                <a:spcPct val="100000"/>
              </a:lnSpc>
            </a:pPr>
            <a:r>
              <a:rPr lang="en-IN" sz="1100" b="1" strike="noStrike" spc="-1">
                <a:solidFill>
                  <a:srgbClr val="F7F7F7"/>
                </a:solidFill>
                <a:latin typeface="Calibri"/>
              </a:rPr>
              <a:t>0</a:t>
            </a:r>
            <a:endParaRPr lang="en-IN" sz="1100" b="0" strike="noStrike" spc="-1">
              <a:latin typeface="Times New Roman"/>
            </a:endParaRPr>
          </a:p>
        </p:txBody>
      </p:sp>
      <p:sp>
        <p:nvSpPr>
          <p:cNvPr id="218" name="CustomShape 10"/>
          <p:cNvSpPr/>
          <p:nvPr/>
        </p:nvSpPr>
        <p:spPr>
          <a:xfrm>
            <a:off x="6870960" y="2130840"/>
            <a:ext cx="415440" cy="363240"/>
          </a:xfrm>
          <a:prstGeom prst="ellipse">
            <a:avLst/>
          </a:prstGeom>
          <a:ln/>
        </p:spPr>
        <p:style>
          <a:lnRef idx="2">
            <a:schemeClr val="accent2">
              <a:shade val="50000"/>
            </a:schemeClr>
          </a:lnRef>
          <a:fillRef idx="1">
            <a:schemeClr val="accent2"/>
          </a:fillRef>
          <a:effectRef idx="0">
            <a:schemeClr val="accent2"/>
          </a:effectRef>
          <a:fontRef idx="minor"/>
        </p:style>
        <p:txBody>
          <a:bodyPr anchor="ctr"/>
          <a:lstStyle/>
          <a:p>
            <a:pPr algn="ctr">
              <a:lnSpc>
                <a:spcPct val="100000"/>
              </a:lnSpc>
            </a:pPr>
            <a:r>
              <a:rPr lang="en-IN" sz="1100" b="1" strike="noStrike" spc="-1">
                <a:solidFill>
                  <a:srgbClr val="F7F7F7"/>
                </a:solidFill>
                <a:latin typeface="Calibri"/>
              </a:rPr>
              <a:t>0</a:t>
            </a:r>
            <a:endParaRPr lang="en-IN" sz="1100" b="0" strike="noStrike" spc="-1">
              <a:latin typeface="Times New Roman"/>
            </a:endParaRPr>
          </a:p>
        </p:txBody>
      </p:sp>
      <p:sp>
        <p:nvSpPr>
          <p:cNvPr id="219" name="CustomShape 11"/>
          <p:cNvSpPr/>
          <p:nvPr/>
        </p:nvSpPr>
        <p:spPr>
          <a:xfrm>
            <a:off x="1602720" y="1385280"/>
            <a:ext cx="1355400" cy="693360"/>
          </a:xfrm>
          <a:prstGeom prst="borderCallout3">
            <a:avLst>
              <a:gd name="adj1" fmla="val 17235"/>
              <a:gd name="adj2" fmla="val 107171"/>
              <a:gd name="adj3" fmla="val 17235"/>
              <a:gd name="adj4" fmla="val 115892"/>
              <a:gd name="adj5" fmla="val 75757"/>
              <a:gd name="adj6" fmla="val 115891"/>
              <a:gd name="adj7" fmla="val 175084"/>
              <a:gd name="adj8" fmla="val 211047"/>
            </a:avLst>
          </a:prstGeom>
          <a:ln/>
        </p:spPr>
        <p:style>
          <a:lnRef idx="1">
            <a:schemeClr val="accent6"/>
          </a:lnRef>
          <a:fillRef idx="2">
            <a:schemeClr val="accent6"/>
          </a:fillRef>
          <a:effectRef idx="1">
            <a:schemeClr val="accent6"/>
          </a:effectRef>
          <a:fontRef idx="minor"/>
        </p:style>
        <p:txBody>
          <a:bodyPr lIns="90000" tIns="45000" rIns="90000" bIns="45000" anchor="ctr"/>
          <a:lstStyle/>
          <a:p>
            <a:pPr algn="ctr">
              <a:lnSpc>
                <a:spcPct val="100000"/>
              </a:lnSpc>
            </a:pPr>
            <a:r>
              <a:rPr lang="en-IN" sz="1800" b="0" strike="noStrike" spc="-1">
                <a:solidFill>
                  <a:srgbClr val="000000"/>
                </a:solidFill>
                <a:latin typeface="Calibri"/>
              </a:rPr>
              <a:t>HIT</a:t>
            </a:r>
            <a:endParaRPr lang="en-IN" sz="1800" b="0" strike="noStrike" spc="-1">
              <a:latin typeface="Times New Roman"/>
            </a:endParaRPr>
          </a:p>
        </p:txBody>
      </p:sp>
      <p:sp>
        <p:nvSpPr>
          <p:cNvPr id="220" name="CustomShape 12"/>
          <p:cNvSpPr/>
          <p:nvPr/>
        </p:nvSpPr>
        <p:spPr>
          <a:xfrm>
            <a:off x="9033480" y="1385280"/>
            <a:ext cx="1355400" cy="693360"/>
          </a:xfrm>
          <a:prstGeom prst="borderCallout3">
            <a:avLst>
              <a:gd name="adj1" fmla="val 18750"/>
              <a:gd name="adj2" fmla="val -8333"/>
              <a:gd name="adj3" fmla="val 18750"/>
              <a:gd name="adj4" fmla="val -16667"/>
              <a:gd name="adj5" fmla="val 93939"/>
              <a:gd name="adj6" fmla="val -16667"/>
              <a:gd name="adj7" fmla="val 175084"/>
              <a:gd name="adj8" fmla="val -94380"/>
            </a:avLst>
          </a:prstGeom>
          <a:ln/>
        </p:spPr>
        <p:style>
          <a:lnRef idx="1">
            <a:schemeClr val="accent2"/>
          </a:lnRef>
          <a:fillRef idx="2">
            <a:schemeClr val="accent2"/>
          </a:fillRef>
          <a:effectRef idx="1">
            <a:schemeClr val="accent2"/>
          </a:effectRef>
          <a:fontRef idx="minor"/>
        </p:style>
        <p:txBody>
          <a:bodyPr lIns="90000" tIns="45000" rIns="90000" bIns="45000" anchor="ctr"/>
          <a:lstStyle/>
          <a:p>
            <a:pPr algn="ctr">
              <a:lnSpc>
                <a:spcPct val="100000"/>
              </a:lnSpc>
            </a:pPr>
            <a:r>
              <a:rPr lang="en-IN" sz="1800" b="0" strike="noStrike" spc="-1">
                <a:solidFill>
                  <a:srgbClr val="000000"/>
                </a:solidFill>
                <a:latin typeface="Calibri"/>
              </a:rPr>
              <a:t>False Alarm</a:t>
            </a:r>
            <a:endParaRPr lang="en-IN" sz="1800" b="0" strike="noStrike" spc="-1">
              <a:latin typeface="Times New Roman"/>
            </a:endParaRPr>
          </a:p>
        </p:txBody>
      </p:sp>
      <p:sp>
        <p:nvSpPr>
          <p:cNvPr id="221" name="CustomShape 13"/>
          <p:cNvSpPr/>
          <p:nvPr/>
        </p:nvSpPr>
        <p:spPr>
          <a:xfrm>
            <a:off x="1602720" y="4636440"/>
            <a:ext cx="1355400" cy="693360"/>
          </a:xfrm>
          <a:prstGeom prst="borderCallout3">
            <a:avLst>
              <a:gd name="adj1" fmla="val 85417"/>
              <a:gd name="adj2" fmla="val 104846"/>
              <a:gd name="adj3" fmla="val 86932"/>
              <a:gd name="adj4" fmla="val 115892"/>
              <a:gd name="adj5" fmla="val 27272"/>
              <a:gd name="adj6" fmla="val 115892"/>
              <a:gd name="adj7" fmla="val -87037"/>
              <a:gd name="adj8" fmla="val 215698"/>
            </a:avLst>
          </a:prstGeom>
          <a:ln/>
        </p:spPr>
        <p:style>
          <a:lnRef idx="1">
            <a:schemeClr val="accent2"/>
          </a:lnRef>
          <a:fillRef idx="2">
            <a:schemeClr val="accent2"/>
          </a:fillRef>
          <a:effectRef idx="1">
            <a:schemeClr val="accent2"/>
          </a:effectRef>
          <a:fontRef idx="minor"/>
        </p:style>
        <p:txBody>
          <a:bodyPr lIns="90000" tIns="45000" rIns="90000" bIns="45000" anchor="ctr"/>
          <a:lstStyle/>
          <a:p>
            <a:pPr algn="ctr">
              <a:lnSpc>
                <a:spcPct val="100000"/>
              </a:lnSpc>
            </a:pPr>
            <a:r>
              <a:rPr lang="en-IN" sz="1800" b="0" strike="noStrike" spc="-1">
                <a:solidFill>
                  <a:srgbClr val="000000"/>
                </a:solidFill>
                <a:latin typeface="Calibri"/>
              </a:rPr>
              <a:t>MISS</a:t>
            </a:r>
            <a:endParaRPr lang="en-IN" sz="1800" b="0" strike="noStrike" spc="-1">
              <a:latin typeface="Times New Roman"/>
            </a:endParaRPr>
          </a:p>
        </p:txBody>
      </p:sp>
      <p:sp>
        <p:nvSpPr>
          <p:cNvPr id="222" name="CustomShape 14"/>
          <p:cNvSpPr/>
          <p:nvPr/>
        </p:nvSpPr>
        <p:spPr>
          <a:xfrm>
            <a:off x="5372640" y="117360"/>
            <a:ext cx="6563160" cy="722880"/>
          </a:xfrm>
          <a:prstGeom prst="roundRect">
            <a:avLst>
              <a:gd name="adj" fmla="val 16667"/>
            </a:avLst>
          </a:prstGeom>
          <a:ln/>
        </p:spPr>
        <p:style>
          <a:lnRef idx="2">
            <a:schemeClr val="accent3">
              <a:shade val="50000"/>
            </a:schemeClr>
          </a:lnRef>
          <a:fillRef idx="1">
            <a:schemeClr val="accent3"/>
          </a:fillRef>
          <a:effectRef idx="0">
            <a:schemeClr val="accent3"/>
          </a:effectRef>
          <a:fontRef idx="minor"/>
        </p:style>
        <p:txBody>
          <a:bodyPr lIns="90000" tIns="45000" rIns="90000" bIns="45000"/>
          <a:lstStyle/>
          <a:p>
            <a:pPr>
              <a:lnSpc>
                <a:spcPct val="100000"/>
              </a:lnSpc>
            </a:pPr>
            <a:r>
              <a:rPr lang="en-IN" sz="1800" b="0" u="sng" strike="noStrike" spc="-1">
                <a:solidFill>
                  <a:srgbClr val="F7F7F7"/>
                </a:solidFill>
                <a:uFillTx/>
                <a:latin typeface="Calibri"/>
              </a:rPr>
              <a:t>NULL Hypothesis:</a:t>
            </a:r>
            <a:endParaRPr lang="en-IN" sz="1800" b="0" strike="noStrike" spc="-1">
              <a:latin typeface="Times New Roman"/>
            </a:endParaRPr>
          </a:p>
          <a:p>
            <a:pPr>
              <a:lnSpc>
                <a:spcPct val="100000"/>
              </a:lnSpc>
            </a:pPr>
            <a:r>
              <a:rPr lang="en-IN" sz="1800" b="0" strike="noStrike" spc="-1">
                <a:solidFill>
                  <a:srgbClr val="F7F7F7"/>
                </a:solidFill>
                <a:latin typeface="Calibri"/>
              </a:rPr>
              <a:t>Detection of Y should be successful</a:t>
            </a:r>
            <a:endParaRPr lang="en-IN" sz="1800" b="0" strike="noStrike" spc="-1">
              <a:latin typeface="Times New Roman"/>
            </a:endParaRPr>
          </a:p>
        </p:txBody>
      </p:sp>
      <p:sp>
        <p:nvSpPr>
          <p:cNvPr id="223" name="CustomShape 15"/>
          <p:cNvSpPr/>
          <p:nvPr/>
        </p:nvSpPr>
        <p:spPr>
          <a:xfrm>
            <a:off x="8728560" y="4636440"/>
            <a:ext cx="1660320" cy="712800"/>
          </a:xfrm>
          <a:prstGeom prst="borderCallout3">
            <a:avLst>
              <a:gd name="adj1" fmla="val 88015"/>
              <a:gd name="adj2" fmla="val -2004"/>
              <a:gd name="adj3" fmla="val 89489"/>
              <a:gd name="adj4" fmla="val -11604"/>
              <a:gd name="adj5" fmla="val 26314"/>
              <a:gd name="adj6" fmla="val -12236"/>
              <a:gd name="adj7" fmla="val -84516"/>
              <a:gd name="adj8" fmla="val -59599"/>
            </a:avLst>
          </a:prstGeom>
          <a:ln/>
        </p:spPr>
        <p:style>
          <a:lnRef idx="1">
            <a:schemeClr val="accent6"/>
          </a:lnRef>
          <a:fillRef idx="2">
            <a:schemeClr val="accent6"/>
          </a:fillRef>
          <a:effectRef idx="1">
            <a:schemeClr val="accent6"/>
          </a:effectRef>
          <a:fontRef idx="minor"/>
        </p:style>
        <p:txBody>
          <a:bodyPr lIns="90000" tIns="45000" rIns="90000" bIns="45000"/>
          <a:lstStyle/>
          <a:p>
            <a:pPr algn="ctr">
              <a:lnSpc>
                <a:spcPct val="100000"/>
              </a:lnSpc>
            </a:pPr>
            <a:r>
              <a:rPr lang="en-IN" sz="1800" b="0" strike="noStrike" spc="-1">
                <a:solidFill>
                  <a:srgbClr val="000000"/>
                </a:solidFill>
                <a:latin typeface="Calibri"/>
              </a:rPr>
              <a:t>Correct Rejection</a:t>
            </a:r>
            <a:endParaRPr lang="en-IN" sz="1800" b="0" strike="noStrike" spc="-1">
              <a:latin typeface="Times New Roman"/>
            </a:endParaRPr>
          </a:p>
          <a:p>
            <a:pPr algn="ctr">
              <a:lnSpc>
                <a:spcPct val="100000"/>
              </a:lnSpc>
            </a:pPr>
            <a:endParaRPr lang="en-IN" sz="1800" b="0" strike="noStrike" spc="-1">
              <a:latin typeface="Times New Roman"/>
            </a:endParaRPr>
          </a:p>
        </p:txBody>
      </p:sp>
      <p:sp>
        <p:nvSpPr>
          <p:cNvPr id="224" name="CustomShape 16"/>
          <p:cNvSpPr/>
          <p:nvPr/>
        </p:nvSpPr>
        <p:spPr>
          <a:xfrm>
            <a:off x="437760" y="117360"/>
            <a:ext cx="3103560" cy="72288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1800" b="0" strike="noStrike" spc="-1">
                <a:solidFill>
                  <a:srgbClr val="F7F7F7"/>
                </a:solidFill>
                <a:latin typeface="Calibri"/>
              </a:rPr>
              <a:t>CONFUSION MATRIX</a:t>
            </a:r>
            <a:endParaRPr lang="en-IN" sz="18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Classification Metrics</a:t>
            </a:r>
            <a:endParaRPr lang="en-IN" sz="2800" b="0" strike="noStrike" spc="-1">
              <a:latin typeface="Arial"/>
            </a:endParaRPr>
          </a:p>
        </p:txBody>
      </p:sp>
      <p:sp>
        <p:nvSpPr>
          <p:cNvPr id="226" name="CustomShape 2"/>
          <p:cNvSpPr/>
          <p:nvPr/>
        </p:nvSpPr>
        <p:spPr>
          <a:xfrm>
            <a:off x="1818000" y="914400"/>
            <a:ext cx="8283600" cy="94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pic>
        <p:nvPicPr>
          <p:cNvPr id="227" name="Picture 2"/>
          <p:cNvPicPr/>
          <p:nvPr/>
        </p:nvPicPr>
        <p:blipFill>
          <a:blip r:embed="rId2"/>
          <a:stretch/>
        </p:blipFill>
        <p:spPr>
          <a:xfrm>
            <a:off x="1818000" y="774720"/>
            <a:ext cx="7766280" cy="1853640"/>
          </a:xfrm>
          <a:prstGeom prst="rect">
            <a:avLst/>
          </a:prstGeom>
          <a:ln>
            <a:noFill/>
          </a:ln>
        </p:spPr>
      </p:pic>
      <p:sp>
        <p:nvSpPr>
          <p:cNvPr id="228" name="CustomShape 3"/>
          <p:cNvSpPr/>
          <p:nvPr/>
        </p:nvSpPr>
        <p:spPr>
          <a:xfrm>
            <a:off x="1785960" y="2840760"/>
            <a:ext cx="10037880" cy="39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600" b="0" strike="noStrike" spc="-1">
                <a:solidFill>
                  <a:srgbClr val="000000"/>
                </a:solidFill>
                <a:latin typeface="Century Gothic"/>
                <a:ea typeface="DejaVu Sans"/>
              </a:rPr>
              <a:t>It’s a 2 by 2 matrix which compares the actual outcomes to the predicted outcomes. The rows are labeled with actual outcomes while the columns are labeled with predicted outcomes. </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IN" sz="1600" b="1" strike="noStrike" spc="-1">
                <a:solidFill>
                  <a:srgbClr val="404040"/>
                </a:solidFill>
                <a:latin typeface="Century Gothic"/>
                <a:ea typeface="DejaVu Sans"/>
              </a:rPr>
              <a:t>True Positives (TP)</a:t>
            </a:r>
            <a:r>
              <a:rPr lang="en-IN" sz="1600" b="0" strike="noStrike" spc="-1">
                <a:solidFill>
                  <a:srgbClr val="404040"/>
                </a:solidFill>
                <a:latin typeface="Century Gothic"/>
                <a:ea typeface="DejaVu Sans"/>
              </a:rPr>
              <a:t> - These are the correctly predicted positive values which means that the value of actual class is yes and the value of predicted class is also yes. E.g. if actual class value indicates that this passenger survived and predicted class tells you the same thing.</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IN" sz="1600" b="1" strike="noStrike" spc="-1">
                <a:solidFill>
                  <a:srgbClr val="404040"/>
                </a:solidFill>
                <a:latin typeface="Century Gothic"/>
                <a:ea typeface="DejaVu Sans"/>
              </a:rPr>
              <a:t>True Negatives (TN)</a:t>
            </a:r>
            <a:r>
              <a:rPr lang="en-IN" sz="1600" b="0" strike="noStrike" spc="-1">
                <a:solidFill>
                  <a:srgbClr val="404040"/>
                </a:solidFill>
                <a:latin typeface="Century Gothic"/>
                <a:ea typeface="DejaVu Sans"/>
              </a:rPr>
              <a:t> - These are the correctly predicted negative values which means that the value of actual class is no and value of predicted class is also no. E.g. if actual class says this passenger did not survive and predicted class tells you the same thing.</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IN" sz="1600" b="1" strike="noStrike" spc="-1">
                <a:solidFill>
                  <a:srgbClr val="000000"/>
                </a:solidFill>
                <a:latin typeface="Century Gothic"/>
                <a:ea typeface="DejaVu Sans"/>
              </a:rPr>
              <a:t>False Positives (FP)</a:t>
            </a:r>
            <a:r>
              <a:rPr lang="en-IN" sz="1600" b="0" strike="noStrike" spc="-1">
                <a:solidFill>
                  <a:srgbClr val="000000"/>
                </a:solidFill>
                <a:latin typeface="Century Gothic"/>
                <a:ea typeface="DejaVu Sans"/>
              </a:rPr>
              <a:t> – When actual class is no and predicted class is yes. E.g. if actual class says this passenger did not survive but predicted class tells you that this passenger will survive.</a:t>
            </a:r>
            <a:endParaRPr lang="en-IN" sz="1600" b="0" strike="noStrike" spc="-1">
              <a:latin typeface="Arial"/>
            </a:endParaRPr>
          </a:p>
          <a:p>
            <a:pPr>
              <a:lnSpc>
                <a:spcPct val="100000"/>
              </a:lnSpc>
            </a:pPr>
            <a:r>
              <a:rPr lang="en-IN" sz="1600" b="1" strike="noStrike" spc="-1">
                <a:solidFill>
                  <a:srgbClr val="000000"/>
                </a:solidFill>
                <a:latin typeface="Century Gothic"/>
                <a:ea typeface="DejaVu Sans"/>
              </a:rPr>
              <a:t>False Negatives (FN)</a:t>
            </a:r>
            <a:r>
              <a:rPr lang="en-IN" sz="1600" b="0" strike="noStrike" spc="-1">
                <a:solidFill>
                  <a:srgbClr val="000000"/>
                </a:solidFill>
                <a:latin typeface="Century Gothic"/>
                <a:ea typeface="DejaVu Sans"/>
              </a:rPr>
              <a:t> – When actual class is yes but predicted class in no. E.g. if actual class value indicates that this passenger survived and predicted class tells you that passenger will die.</a:t>
            </a:r>
            <a:endParaRPr lang="en-IN" sz="1600" b="0" strike="noStrike" spc="-1">
              <a:latin typeface="Arial"/>
            </a:endParaRPr>
          </a:p>
          <a:p>
            <a:pPr>
              <a:lnSpc>
                <a:spcPct val="100000"/>
              </a:lnSpc>
            </a:pPr>
            <a:endParaRPr lang="en-IN" sz="16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Classification Metrics</a:t>
            </a:r>
            <a:endParaRPr lang="en-IN" sz="2800" b="0" strike="noStrike" spc="-1">
              <a:latin typeface="Arial"/>
            </a:endParaRPr>
          </a:p>
        </p:txBody>
      </p:sp>
      <p:sp>
        <p:nvSpPr>
          <p:cNvPr id="230" name="CustomShape 2"/>
          <p:cNvSpPr/>
          <p:nvPr/>
        </p:nvSpPr>
        <p:spPr>
          <a:xfrm>
            <a:off x="1924560" y="772560"/>
            <a:ext cx="9829800" cy="598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1001"/>
              </a:spcBef>
            </a:pPr>
            <a:r>
              <a:rPr lang="en-IN" sz="1800" b="1" strike="noStrike" spc="-1" dirty="0">
                <a:solidFill>
                  <a:srgbClr val="404040"/>
                </a:solidFill>
                <a:latin typeface="Century Gothic"/>
                <a:ea typeface="DejaVu Sans"/>
              </a:rPr>
              <a:t>Accuracy : </a:t>
            </a:r>
            <a:r>
              <a:rPr lang="en-IN" sz="1800" b="0" strike="noStrike" spc="-1" dirty="0">
                <a:solidFill>
                  <a:srgbClr val="404040"/>
                </a:solidFill>
                <a:latin typeface="Century Gothic"/>
                <a:ea typeface="DejaVu Sans"/>
              </a:rPr>
              <a:t>it is simply a ratio of correctly predicted observation to the total observations</a:t>
            </a:r>
            <a:endParaRPr lang="en-IN" sz="1800" b="0" strike="noStrike" spc="-1" dirty="0">
              <a:latin typeface="Arial"/>
            </a:endParaRPr>
          </a:p>
          <a:p>
            <a:pPr>
              <a:lnSpc>
                <a:spcPct val="100000"/>
              </a:lnSpc>
              <a:spcBef>
                <a:spcPts val="1001"/>
              </a:spcBef>
            </a:pPr>
            <a:r>
              <a:rPr lang="en-IN" sz="1800" b="0" strike="noStrike" spc="-1" dirty="0">
                <a:solidFill>
                  <a:srgbClr val="404040"/>
                </a:solidFill>
                <a:latin typeface="Century Gothic"/>
                <a:ea typeface="DejaVu Sans"/>
              </a:rPr>
              <a:t>Accuracy = </a:t>
            </a:r>
            <a:r>
              <a:rPr lang="en-IN" sz="1800" b="0" strike="noStrike" spc="-1" dirty="0" smtClean="0">
                <a:solidFill>
                  <a:srgbClr val="404040"/>
                </a:solidFill>
                <a:latin typeface="Century Gothic"/>
                <a:ea typeface="DejaVu Sans"/>
              </a:rPr>
              <a:t>TP+TN/TP+FP+FN+TN</a:t>
            </a:r>
          </a:p>
          <a:p>
            <a:pPr>
              <a:lnSpc>
                <a:spcPct val="100000"/>
              </a:lnSpc>
              <a:spcBef>
                <a:spcPts val="1001"/>
              </a:spcBef>
            </a:pPr>
            <a:r>
              <a:rPr lang="en-US" dirty="0" smtClean="0"/>
              <a:t>It is really only suitable when there are an equal number of observations in each class (which is rarely the case) and that all predictions and prediction errors are equally important, which is often not the case.</a:t>
            </a:r>
            <a:endParaRPr lang="en-IN" sz="1800" b="0" strike="noStrike" spc="-1" dirty="0">
              <a:latin typeface="Arial"/>
            </a:endParaRPr>
          </a:p>
          <a:p>
            <a:pPr>
              <a:lnSpc>
                <a:spcPct val="100000"/>
              </a:lnSpc>
              <a:spcBef>
                <a:spcPts val="1001"/>
              </a:spcBef>
            </a:pPr>
            <a:endParaRPr lang="en-IN" sz="1800" b="0" strike="noStrike" spc="-1" dirty="0">
              <a:latin typeface="Arial"/>
            </a:endParaRPr>
          </a:p>
          <a:p>
            <a:pPr>
              <a:lnSpc>
                <a:spcPct val="100000"/>
              </a:lnSpc>
              <a:spcBef>
                <a:spcPts val="1001"/>
              </a:spcBef>
            </a:pPr>
            <a:r>
              <a:rPr lang="en-IN" sz="1800" b="1" strike="noStrike" spc="-1" dirty="0">
                <a:solidFill>
                  <a:srgbClr val="404040"/>
                </a:solidFill>
                <a:latin typeface="Century Gothic"/>
                <a:ea typeface="DejaVu Sans"/>
              </a:rPr>
              <a:t>Sensitivity or Recall</a:t>
            </a:r>
            <a:r>
              <a:rPr lang="en-IN" sz="1800" b="0" strike="noStrike" spc="-1" dirty="0">
                <a:solidFill>
                  <a:srgbClr val="404040"/>
                </a:solidFill>
                <a:latin typeface="Century Gothic"/>
                <a:ea typeface="DejaVu Sans"/>
              </a:rPr>
              <a:t> = True Positives/(True Positives + False Negatives)</a:t>
            </a:r>
            <a:endParaRPr lang="en-IN" sz="1800" b="0" strike="noStrike" spc="-1" dirty="0">
              <a:latin typeface="Arial"/>
            </a:endParaRPr>
          </a:p>
          <a:p>
            <a:pPr>
              <a:lnSpc>
                <a:spcPct val="100000"/>
              </a:lnSpc>
              <a:spcBef>
                <a:spcPts val="1001"/>
              </a:spcBef>
            </a:pPr>
            <a:r>
              <a:rPr lang="en-IN" sz="1800" b="0" strike="noStrike" spc="-1" dirty="0">
                <a:solidFill>
                  <a:srgbClr val="404040"/>
                </a:solidFill>
                <a:latin typeface="Century Gothic"/>
                <a:ea typeface="DejaVu Sans"/>
              </a:rPr>
              <a:t>Out of all the items that are truly positive, how many were correctly classified as positive. Or simply, how many positive items were 'recalled' from the dataset. </a:t>
            </a:r>
            <a:endParaRPr lang="en-IN" sz="1800" b="0" strike="noStrike" spc="-1" dirty="0">
              <a:latin typeface="Arial"/>
            </a:endParaRPr>
          </a:p>
          <a:p>
            <a:pPr>
              <a:lnSpc>
                <a:spcPct val="100000"/>
              </a:lnSpc>
              <a:spcBef>
                <a:spcPts val="1001"/>
              </a:spcBef>
            </a:pPr>
            <a:endParaRPr lang="en-IN" sz="1800" b="0" strike="noStrike" spc="-1" dirty="0">
              <a:latin typeface="Arial"/>
            </a:endParaRPr>
          </a:p>
          <a:p>
            <a:pPr>
              <a:lnSpc>
                <a:spcPct val="100000"/>
              </a:lnSpc>
              <a:spcBef>
                <a:spcPts val="1001"/>
              </a:spcBef>
            </a:pPr>
            <a:r>
              <a:rPr lang="en-IN" sz="1800" b="1" strike="noStrike" spc="-1" dirty="0">
                <a:solidFill>
                  <a:srgbClr val="404040"/>
                </a:solidFill>
                <a:latin typeface="Century Gothic"/>
                <a:ea typeface="DejaVu Sans"/>
              </a:rPr>
              <a:t>Specificity or Precision</a:t>
            </a:r>
            <a:r>
              <a:rPr lang="en-IN" sz="1800" b="0" strike="noStrike" spc="-1" dirty="0">
                <a:solidFill>
                  <a:srgbClr val="404040"/>
                </a:solidFill>
                <a:latin typeface="Century Gothic"/>
                <a:ea typeface="DejaVu Sans"/>
              </a:rPr>
              <a:t> = True Positives/(True Positives + False Positives) aka </a:t>
            </a:r>
            <a:r>
              <a:rPr lang="en-IN" sz="1800" b="1" strike="noStrike" spc="-1" dirty="0">
                <a:solidFill>
                  <a:srgbClr val="404040"/>
                </a:solidFill>
                <a:latin typeface="Century Gothic"/>
                <a:ea typeface="DejaVu Sans"/>
              </a:rPr>
              <a:t>Precision</a:t>
            </a:r>
            <a:endParaRPr lang="en-IN" sz="1800" b="0" strike="noStrike" spc="-1" dirty="0">
              <a:latin typeface="Arial"/>
            </a:endParaRPr>
          </a:p>
          <a:p>
            <a:pPr>
              <a:lnSpc>
                <a:spcPct val="100000"/>
              </a:lnSpc>
              <a:spcBef>
                <a:spcPts val="1001"/>
              </a:spcBef>
            </a:pPr>
            <a:r>
              <a:rPr lang="en-IN" sz="1800" b="0" strike="noStrike" spc="-1" dirty="0">
                <a:solidFill>
                  <a:srgbClr val="404040"/>
                </a:solidFill>
                <a:latin typeface="Century Gothic"/>
                <a:ea typeface="DejaVu Sans"/>
              </a:rPr>
              <a:t>Out of all the items </a:t>
            </a:r>
            <a:r>
              <a:rPr lang="en-IN" sz="1800" b="0" strike="noStrike" spc="-1" dirty="0" err="1">
                <a:solidFill>
                  <a:srgbClr val="404040"/>
                </a:solidFill>
                <a:latin typeface="Century Gothic"/>
                <a:ea typeface="DejaVu Sans"/>
              </a:rPr>
              <a:t>labeled</a:t>
            </a:r>
            <a:r>
              <a:rPr lang="en-IN" sz="1800" b="0" strike="noStrike" spc="-1" dirty="0">
                <a:solidFill>
                  <a:srgbClr val="404040"/>
                </a:solidFill>
                <a:latin typeface="Century Gothic"/>
                <a:ea typeface="DejaVu Sans"/>
              </a:rPr>
              <a:t> as positive, how many truly belong to the positive class. It measures how </a:t>
            </a:r>
            <a:r>
              <a:rPr lang="en-IN" sz="1800" b="0" i="1" strike="noStrike" spc="-1" dirty="0">
                <a:solidFill>
                  <a:srgbClr val="404040"/>
                </a:solidFill>
                <a:latin typeface="Century Gothic"/>
                <a:ea typeface="DejaVu Sans"/>
              </a:rPr>
              <a:t>precise you are at predicting a positive label. </a:t>
            </a:r>
            <a:endParaRPr lang="en-IN" sz="1800" b="0" strike="noStrike" spc="-1" dirty="0">
              <a:latin typeface="Arial"/>
            </a:endParaRPr>
          </a:p>
          <a:p>
            <a:pPr>
              <a:lnSpc>
                <a:spcPct val="100000"/>
              </a:lnSpc>
              <a:spcBef>
                <a:spcPts val="1001"/>
              </a:spcBef>
            </a:pPr>
            <a:endParaRPr lang="en-IN" sz="1800" b="0" strike="noStrike" spc="-1" dirty="0">
              <a:latin typeface="Arial"/>
            </a:endParaRPr>
          </a:p>
          <a:p>
            <a:pPr>
              <a:lnSpc>
                <a:spcPct val="100000"/>
              </a:lnSpc>
              <a:spcBef>
                <a:spcPts val="1001"/>
              </a:spcBef>
            </a:pPr>
            <a:r>
              <a:rPr lang="en-IN" sz="1800" b="1" strike="noStrike" spc="-1" dirty="0">
                <a:solidFill>
                  <a:srgbClr val="404040"/>
                </a:solidFill>
                <a:latin typeface="Century Gothic"/>
                <a:ea typeface="DejaVu Sans"/>
              </a:rPr>
              <a:t>F1-Score: </a:t>
            </a:r>
            <a:r>
              <a:rPr lang="en-IN" sz="1800" b="0" strike="noStrike" spc="-1" dirty="0">
                <a:solidFill>
                  <a:srgbClr val="404040"/>
                </a:solidFill>
                <a:latin typeface="Century Gothic"/>
                <a:ea typeface="DejaVu Sans"/>
              </a:rPr>
              <a:t>F1 score combines precision and recall relative to a specific positive class. The F1 score can be interpreted as a weighted average of the precision and recall, where an F1 score reaches its best value at 1 and worst at 0:</a:t>
            </a:r>
            <a:endParaRPr lang="en-IN" sz="1800" b="0" strike="noStrike" spc="-1" dirty="0">
              <a:latin typeface="Arial"/>
            </a:endParaRPr>
          </a:p>
          <a:p>
            <a:pPr>
              <a:lnSpc>
                <a:spcPct val="100000"/>
              </a:lnSpc>
              <a:spcBef>
                <a:spcPts val="1001"/>
              </a:spcBef>
            </a:pPr>
            <a:r>
              <a:rPr lang="en-IN" sz="1800" b="0" strike="noStrike" spc="-1" dirty="0">
                <a:solidFill>
                  <a:srgbClr val="404040"/>
                </a:solidFill>
                <a:latin typeface="Century Gothic"/>
                <a:ea typeface="DejaVu Sans"/>
              </a:rPr>
              <a:t>F1 = 2 * (precision * recall) / (precision + recall)</a:t>
            </a:r>
            <a:endParaRPr lang="en-IN" sz="1800" b="0" strike="noStrike" spc="-1" dirty="0">
              <a:latin typeface="Arial"/>
            </a:endParaRPr>
          </a:p>
          <a:p>
            <a:pPr>
              <a:lnSpc>
                <a:spcPct val="100000"/>
              </a:lnSpc>
              <a:spcBef>
                <a:spcPts val="1001"/>
              </a:spcBef>
            </a:pPr>
            <a:r>
              <a:rPr lang="en-IN" sz="1800" b="0" strike="noStrike" spc="-1" dirty="0">
                <a:solidFill>
                  <a:srgbClr val="404040"/>
                </a:solidFill>
                <a:latin typeface="Century Gothic"/>
                <a:ea typeface="DejaVu Sans"/>
              </a:rPr>
              <a:t> </a:t>
            </a:r>
            <a:endParaRPr lang="en-IN" sz="1800" b="0" strike="noStrike" spc="-1" dirty="0">
              <a:latin typeface="Arial"/>
            </a:endParaRPr>
          </a:p>
          <a:p>
            <a:pPr>
              <a:lnSpc>
                <a:spcPct val="100000"/>
              </a:lnSpc>
              <a:spcBef>
                <a:spcPts val="1001"/>
              </a:spcBef>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4098" name="Picture 2"/>
          <p:cNvPicPr>
            <a:picLocks noChangeAspect="1" noChangeArrowheads="1"/>
          </p:cNvPicPr>
          <p:nvPr/>
        </p:nvPicPr>
        <p:blipFill>
          <a:blip r:embed="rId2"/>
          <a:srcRect/>
          <a:stretch>
            <a:fillRect/>
          </a:stretch>
        </p:blipFill>
        <p:spPr bwMode="auto">
          <a:xfrm>
            <a:off x="773930" y="1785938"/>
            <a:ext cx="9208270" cy="4081462"/>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False Positives and False Negatives</a:t>
            </a:r>
            <a:endParaRPr lang="en-IN" sz="2800" b="0" strike="noStrike" spc="-1">
              <a:latin typeface="Arial"/>
            </a:endParaRPr>
          </a:p>
        </p:txBody>
      </p:sp>
      <p:pic>
        <p:nvPicPr>
          <p:cNvPr id="232" name="Content Placeholder 4"/>
          <p:cNvPicPr/>
          <p:nvPr/>
        </p:nvPicPr>
        <p:blipFill>
          <a:blip r:embed="rId2"/>
          <a:stretch/>
        </p:blipFill>
        <p:spPr>
          <a:xfrm>
            <a:off x="6557040" y="703440"/>
            <a:ext cx="4595040" cy="3105360"/>
          </a:xfrm>
          <a:prstGeom prst="rect">
            <a:avLst/>
          </a:prstGeom>
          <a:ln>
            <a:noFill/>
          </a:ln>
        </p:spPr>
      </p:pic>
      <p:pic>
        <p:nvPicPr>
          <p:cNvPr id="233" name="Picture 3"/>
          <p:cNvPicPr/>
          <p:nvPr/>
        </p:nvPicPr>
        <p:blipFill>
          <a:blip r:embed="rId3"/>
          <a:stretch/>
        </p:blipFill>
        <p:spPr>
          <a:xfrm>
            <a:off x="1730520" y="835560"/>
            <a:ext cx="4112640" cy="2868840"/>
          </a:xfrm>
          <a:prstGeom prst="rect">
            <a:avLst/>
          </a:prstGeom>
          <a:ln>
            <a:noFill/>
          </a:ln>
        </p:spPr>
      </p:pic>
      <p:sp>
        <p:nvSpPr>
          <p:cNvPr id="234" name="CustomShape 2"/>
          <p:cNvSpPr/>
          <p:nvPr/>
        </p:nvSpPr>
        <p:spPr>
          <a:xfrm>
            <a:off x="1730520" y="4217040"/>
            <a:ext cx="9791640" cy="2558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1" strike="noStrike" spc="-1">
                <a:solidFill>
                  <a:srgbClr val="000000"/>
                </a:solidFill>
                <a:latin typeface="Century Gothic"/>
                <a:ea typeface="DejaVu Sans"/>
              </a:rPr>
              <a:t>Precision: </a:t>
            </a:r>
            <a:r>
              <a:rPr lang="en-IN" sz="1800" b="0" strike="noStrike" spc="-1">
                <a:solidFill>
                  <a:srgbClr val="000000"/>
                </a:solidFill>
                <a:latin typeface="Century Gothic"/>
                <a:ea typeface="DejaVu Sans"/>
              </a:rPr>
              <a:t>Out of the patients, diagnosed with illness, how many were </a:t>
            </a:r>
            <a:r>
              <a:rPr lang="en-IN" sz="1800" b="1" strike="noStrike" spc="-1">
                <a:solidFill>
                  <a:srgbClr val="000000"/>
                </a:solidFill>
                <a:latin typeface="Century Gothic"/>
                <a:ea typeface="DejaVu Sans"/>
              </a:rPr>
              <a:t>classified correctly</a:t>
            </a:r>
            <a:r>
              <a:rPr lang="en-IN" sz="1800" b="0" strike="noStrike" spc="-1">
                <a:solidFill>
                  <a:srgbClr val="000000"/>
                </a:solidFill>
                <a:latin typeface="Century Gothic"/>
                <a:ea typeface="DejaVu Sans"/>
              </a:rPr>
              <a:t>.  Out of emails sent to spam folder, how many of them were actually Spam.</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1" strike="noStrike" spc="-1">
                <a:solidFill>
                  <a:srgbClr val="000000"/>
                </a:solidFill>
                <a:latin typeface="Century Gothic"/>
                <a:ea typeface="DejaVu Sans"/>
              </a:rPr>
              <a:t>Recall: </a:t>
            </a:r>
            <a:r>
              <a:rPr lang="en-IN" sz="1800" b="0" strike="noStrike" spc="-1">
                <a:solidFill>
                  <a:srgbClr val="000000"/>
                </a:solidFill>
                <a:latin typeface="Century Gothic"/>
                <a:ea typeface="DejaVu Sans"/>
              </a:rPr>
              <a:t>Out of the sick patients, how many did we </a:t>
            </a:r>
            <a:r>
              <a:rPr lang="en-IN" sz="1800" b="1" strike="noStrike" spc="-1">
                <a:solidFill>
                  <a:srgbClr val="000000"/>
                </a:solidFill>
                <a:latin typeface="Century Gothic"/>
                <a:ea typeface="DejaVu Sans"/>
              </a:rPr>
              <a:t>correctly diagnosed</a:t>
            </a:r>
            <a:r>
              <a:rPr lang="en-IN" sz="1800" b="0" strike="noStrike" spc="-1">
                <a:solidFill>
                  <a:srgbClr val="000000"/>
                </a:solidFill>
                <a:latin typeface="Century Gothic"/>
                <a:ea typeface="DejaVu Sans"/>
              </a:rPr>
              <a:t> as sick? </a:t>
            </a:r>
            <a:endParaRPr lang="en-IN" sz="1800" b="0" strike="noStrike" spc="-1">
              <a:latin typeface="Arial"/>
            </a:endParaRPr>
          </a:p>
          <a:p>
            <a:pPr>
              <a:lnSpc>
                <a:spcPct val="100000"/>
              </a:lnSpc>
            </a:pPr>
            <a:r>
              <a:rPr lang="en-IN" sz="1800" b="0" strike="noStrike" spc="-1">
                <a:solidFill>
                  <a:srgbClr val="000000"/>
                </a:solidFill>
                <a:latin typeface="Century Gothic"/>
                <a:ea typeface="DejaVu Sans"/>
              </a:rPr>
              <a:t>Out of all the spam emails, how many of them were correctly sent to spam?</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0" i="1" strike="noStrike" spc="-1">
                <a:solidFill>
                  <a:srgbClr val="000000"/>
                </a:solidFill>
                <a:latin typeface="Century Gothic"/>
                <a:ea typeface="DejaVu Sans"/>
              </a:rPr>
              <a:t>Precision</a:t>
            </a:r>
            <a:r>
              <a:rPr lang="en-IN" sz="1800" b="0" strike="noStrike" spc="-1">
                <a:solidFill>
                  <a:srgbClr val="000000"/>
                </a:solidFill>
                <a:latin typeface="Century Gothic"/>
                <a:ea typeface="DejaVu Sans"/>
              </a:rPr>
              <a:t> is the percentage of items in the result set that are relevant.</a:t>
            </a:r>
            <a:endParaRPr lang="en-IN" sz="1800" b="0" strike="noStrike" spc="-1">
              <a:latin typeface="Arial"/>
            </a:endParaRPr>
          </a:p>
          <a:p>
            <a:pPr>
              <a:lnSpc>
                <a:spcPct val="100000"/>
              </a:lnSpc>
            </a:pPr>
            <a:r>
              <a:rPr lang="en-IN" sz="1800" b="0" i="1" strike="noStrike" spc="-1">
                <a:solidFill>
                  <a:srgbClr val="000000"/>
                </a:solidFill>
                <a:latin typeface="Century Gothic"/>
                <a:ea typeface="DejaVu Sans"/>
              </a:rPr>
              <a:t>Recall</a:t>
            </a:r>
            <a:r>
              <a:rPr lang="en-IN" sz="1800" b="0" strike="noStrike" spc="-1">
                <a:solidFill>
                  <a:srgbClr val="000000"/>
                </a:solidFill>
                <a:latin typeface="Century Gothic"/>
                <a:ea typeface="DejaVu Sans"/>
              </a:rPr>
              <a:t> is the percentage of relevant items that are returned in the result set.</a:t>
            </a:r>
            <a:endParaRPr lang="en-IN" sz="1800" b="0" strike="noStrike" spc="-1">
              <a:latin typeface="Arial"/>
            </a:endParaRPr>
          </a:p>
          <a:p>
            <a:pPr>
              <a:lnSpc>
                <a:spcPct val="100000"/>
              </a:lnSpc>
            </a:pPr>
            <a:endParaRPr lang="en-IN"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chemeClr val="accent2"/>
                </a:solidFill>
              </a:rPr>
              <a:t>Precision:</a:t>
            </a:r>
            <a:r>
              <a:rPr lang="en-US" b="1" dirty="0" smtClean="0"/>
              <a:t/>
            </a:r>
            <a:br>
              <a:rPr lang="en-US" b="1" dirty="0" smtClean="0"/>
            </a:br>
            <a:endParaRPr lang="en-US" dirty="0"/>
          </a:p>
        </p:txBody>
      </p:sp>
      <p:sp>
        <p:nvSpPr>
          <p:cNvPr id="3" name="Subtitle 2"/>
          <p:cNvSpPr>
            <a:spLocks noGrp="1"/>
          </p:cNvSpPr>
          <p:nvPr>
            <p:ph type="subTitle"/>
          </p:nvPr>
        </p:nvSpPr>
        <p:spPr>
          <a:xfrm>
            <a:off x="609480" y="1604520"/>
            <a:ext cx="10972440" cy="5024880"/>
          </a:xfrm>
        </p:spPr>
        <p:txBody>
          <a:bodyPr/>
          <a:lstStyle/>
          <a:p>
            <a:endParaRPr lang="en-US" dirty="0" smtClean="0"/>
          </a:p>
          <a:p>
            <a:endParaRPr lang="en-US" dirty="0"/>
          </a:p>
          <a:p>
            <a:endParaRPr lang="en-US" dirty="0" smtClean="0"/>
          </a:p>
          <a:p>
            <a:endParaRPr lang="en-US" dirty="0" smtClean="0"/>
          </a:p>
          <a:p>
            <a:endParaRPr lang="en-US" dirty="0" smtClean="0"/>
          </a:p>
          <a:p>
            <a:endParaRPr lang="en-US" dirty="0"/>
          </a:p>
          <a:p>
            <a:r>
              <a:rPr lang="en-US" dirty="0" smtClean="0"/>
              <a:t>Precision is a measure that tells us what proportion of patients that we diagnosed as having </a:t>
            </a:r>
            <a:r>
              <a:rPr lang="en-US" sz="2000" dirty="0" smtClean="0"/>
              <a:t>cancer, actually had cancer. The predicted positives (People predicted as cancerous are TP and FP) and the people actually having a cancer are TP.</a:t>
            </a:r>
          </a:p>
          <a:p>
            <a:endParaRPr lang="en-US" sz="2000" dirty="0" smtClean="0"/>
          </a:p>
          <a:p>
            <a:r>
              <a:rPr lang="en-US" sz="2000" i="1" dirty="0" smtClean="0"/>
              <a:t>Ex: In our cancer example with 100 people, only 5 people have cancer. Let’s say our model is very bad and predicts every case as </a:t>
            </a:r>
            <a:r>
              <a:rPr lang="en-US" sz="2000" b="1" i="1" dirty="0" smtClean="0"/>
              <a:t>Cancer</a:t>
            </a:r>
            <a:r>
              <a:rPr lang="en-US" sz="2000" i="1" dirty="0" smtClean="0"/>
              <a:t>. Since we are predicting everyone as having cancer, our denominator(True positives and False Positives) is 100 and the numerator, person having cancer and the model predicting his case as cancer is 5. So in this example, we can say that </a:t>
            </a:r>
            <a:r>
              <a:rPr lang="en-US" sz="2000" b="1" i="1" dirty="0" smtClean="0"/>
              <a:t>Precision</a:t>
            </a:r>
            <a:r>
              <a:rPr lang="en-US" sz="2000" i="1" dirty="0" smtClean="0"/>
              <a:t> of such model is 5%.</a:t>
            </a:r>
            <a:endParaRPr lang="en-US" sz="2000" dirty="0"/>
          </a:p>
        </p:txBody>
      </p:sp>
      <p:pic>
        <p:nvPicPr>
          <p:cNvPr id="2050" name="Picture 2"/>
          <p:cNvPicPr>
            <a:picLocks noChangeAspect="1" noChangeArrowheads="1"/>
          </p:cNvPicPr>
          <p:nvPr/>
        </p:nvPicPr>
        <p:blipFill>
          <a:blip r:embed="rId2"/>
          <a:srcRect/>
          <a:stretch>
            <a:fillRect/>
          </a:stretch>
        </p:blipFill>
        <p:spPr bwMode="auto">
          <a:xfrm>
            <a:off x="4191000" y="228600"/>
            <a:ext cx="5924550" cy="3314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chemeClr val="accent2"/>
                </a:solidFill>
              </a:rPr>
              <a:t>Recall or Sensitivity:</a:t>
            </a:r>
            <a:r>
              <a:rPr lang="en-US" b="1" dirty="0" smtClean="0"/>
              <a:t/>
            </a:r>
            <a:br>
              <a:rPr lang="en-US" b="1" dirty="0" smtClean="0"/>
            </a:br>
            <a:endParaRPr lang="en-US" dirty="0"/>
          </a:p>
        </p:txBody>
      </p:sp>
      <p:sp>
        <p:nvSpPr>
          <p:cNvPr id="3" name="Subtitle 2"/>
          <p:cNvSpPr>
            <a:spLocks noGrp="1"/>
          </p:cNvSpPr>
          <p:nvPr>
            <p:ph type="subTitle"/>
          </p:nvPr>
        </p:nvSpPr>
        <p:spPr>
          <a:xfrm>
            <a:off x="609480" y="1604520"/>
            <a:ext cx="10972440" cy="5024880"/>
          </a:xfrm>
        </p:spPr>
        <p:txBody>
          <a:bodyPr/>
          <a:lstStyle/>
          <a:p>
            <a:endParaRPr lang="en-US" dirty="0" smtClean="0"/>
          </a:p>
          <a:p>
            <a:endParaRPr lang="en-US" dirty="0"/>
          </a:p>
          <a:p>
            <a:endParaRPr lang="en-US" dirty="0" smtClean="0"/>
          </a:p>
          <a:p>
            <a:endParaRPr lang="en-US" dirty="0" smtClean="0"/>
          </a:p>
          <a:p>
            <a:endParaRPr lang="en-US" dirty="0" smtClean="0"/>
          </a:p>
          <a:p>
            <a:endParaRPr lang="en-US" dirty="0"/>
          </a:p>
          <a:p>
            <a:r>
              <a:rPr lang="en-US" dirty="0" smtClean="0"/>
              <a:t>Recall is a measure that tells us what proportion of patients that actually had cancer was diagnosed by the algorithm as having cancer. The actual positives (People having cancer are TP and FN) and the people diagnosed by the model having a cancer are TP. (Note: FN is included because the Person actually had a cancer even though the model predicted otherwise).</a:t>
            </a:r>
          </a:p>
          <a:p>
            <a:endParaRPr lang="en-US" dirty="0" smtClean="0"/>
          </a:p>
          <a:p>
            <a:r>
              <a:rPr lang="en-US" i="1" dirty="0" smtClean="0"/>
              <a:t>Ex: In our cancer example with 100 people, 5 people actually have cancer. Let’s say that the model predicts every case as cancer.</a:t>
            </a:r>
            <a:endParaRPr lang="en-US" dirty="0" smtClean="0"/>
          </a:p>
          <a:p>
            <a:r>
              <a:rPr lang="en-US" i="1" dirty="0" smtClean="0"/>
              <a:t>So our denominator(True positives and False Negatives) is 5 and the numerator, person having cancer and the model predicting his case as cancer is also 5(Since we predicted 5 cancer cases correctly). So in this example, we can say that the </a:t>
            </a:r>
            <a:r>
              <a:rPr lang="en-US" b="1" i="1" dirty="0" smtClean="0"/>
              <a:t>Recall</a:t>
            </a:r>
            <a:r>
              <a:rPr lang="en-US" i="1" dirty="0" smtClean="0"/>
              <a:t> of such model is 100%. And Precision of such a model(As we saw above) is 5%</a:t>
            </a:r>
            <a:endParaRPr lang="en-US" dirty="0"/>
          </a:p>
        </p:txBody>
      </p:sp>
      <p:pic>
        <p:nvPicPr>
          <p:cNvPr id="3074" name="Picture 2"/>
          <p:cNvPicPr>
            <a:picLocks noChangeAspect="1" noChangeArrowheads="1"/>
          </p:cNvPicPr>
          <p:nvPr/>
        </p:nvPicPr>
        <p:blipFill>
          <a:blip r:embed="rId2"/>
          <a:srcRect/>
          <a:stretch>
            <a:fillRect/>
          </a:stretch>
        </p:blipFill>
        <p:spPr bwMode="auto">
          <a:xfrm>
            <a:off x="4267200" y="457200"/>
            <a:ext cx="4667250" cy="2943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869760" y="232560"/>
            <a:ext cx="10515240" cy="857880"/>
          </a:xfrm>
          <a:prstGeom prst="rect">
            <a:avLst/>
          </a:prstGeom>
          <a:solidFill>
            <a:srgbClr val="F7F7F7"/>
          </a:solidFill>
          <a:ln w="12600">
            <a:solidFill>
              <a:srgbClr val="4F81BD"/>
            </a:solidFill>
            <a:miter/>
          </a:ln>
        </p:spPr>
        <p:txBody>
          <a:bodyPr anchor="ctr"/>
          <a:lstStyle/>
          <a:p>
            <a:pPr algn="ctr">
              <a:lnSpc>
                <a:spcPct val="90000"/>
              </a:lnSpc>
            </a:pPr>
            <a:r>
              <a:rPr lang="en-US" sz="4400" b="0" strike="noStrike" spc="-1">
                <a:solidFill>
                  <a:srgbClr val="376092"/>
                </a:solidFill>
                <a:latin typeface="Calibri"/>
              </a:rPr>
              <a:t>PRECISION &amp; RECALL</a:t>
            </a:r>
            <a:endParaRPr lang="en-US" sz="4400" b="0" strike="noStrike" spc="-1">
              <a:solidFill>
                <a:srgbClr val="000000"/>
              </a:solidFill>
              <a:latin typeface="Calibri"/>
            </a:endParaRPr>
          </a:p>
        </p:txBody>
      </p:sp>
      <p:pic>
        <p:nvPicPr>
          <p:cNvPr id="239" name="Picture 3"/>
          <p:cNvPicPr/>
          <p:nvPr/>
        </p:nvPicPr>
        <p:blipFill>
          <a:blip r:embed="rId2"/>
          <a:stretch/>
        </p:blipFill>
        <p:spPr>
          <a:xfrm>
            <a:off x="838080" y="1375200"/>
            <a:ext cx="4122360" cy="5091840"/>
          </a:xfrm>
          <a:prstGeom prst="rect">
            <a:avLst/>
          </a:prstGeom>
          <a:ln>
            <a:noFill/>
          </a:ln>
        </p:spPr>
      </p:pic>
      <p:pic>
        <p:nvPicPr>
          <p:cNvPr id="240" name="Picture 4"/>
          <p:cNvPicPr/>
          <p:nvPr/>
        </p:nvPicPr>
        <p:blipFill>
          <a:blip r:embed="rId3"/>
          <a:stretch/>
        </p:blipFill>
        <p:spPr>
          <a:xfrm>
            <a:off x="5687640" y="4005000"/>
            <a:ext cx="2310480" cy="1601640"/>
          </a:xfrm>
          <a:prstGeom prst="rect">
            <a:avLst/>
          </a:prstGeom>
          <a:ln>
            <a:noFill/>
          </a:ln>
          <a:effectLst>
            <a:outerShdw blurRad="292100" dist="139700" dir="2700000" algn="tl" rotWithShape="0">
              <a:srgbClr val="333333">
                <a:alpha val="65000"/>
              </a:srgbClr>
            </a:outerShdw>
          </a:effectLst>
        </p:spPr>
      </p:pic>
      <p:pic>
        <p:nvPicPr>
          <p:cNvPr id="241" name="Picture 5"/>
          <p:cNvPicPr/>
          <p:nvPr/>
        </p:nvPicPr>
        <p:blipFill>
          <a:blip r:embed="rId4"/>
          <a:stretch/>
        </p:blipFill>
        <p:spPr>
          <a:xfrm>
            <a:off x="8724960" y="4005000"/>
            <a:ext cx="2184480" cy="1609920"/>
          </a:xfrm>
          <a:prstGeom prst="rect">
            <a:avLst/>
          </a:prstGeom>
          <a:ln>
            <a:noFill/>
          </a:ln>
          <a:effectLst>
            <a:outerShdw blurRad="292100" dist="139700" dir="2700000" algn="tl" rotWithShape="0">
              <a:srgbClr val="333333">
                <a:alpha val="65000"/>
              </a:srgbClr>
            </a:outerShdw>
          </a:effectLst>
        </p:spPr>
      </p:pic>
      <p:sp>
        <p:nvSpPr>
          <p:cNvPr id="242" name="CustomShape 2"/>
          <p:cNvSpPr/>
          <p:nvPr/>
        </p:nvSpPr>
        <p:spPr>
          <a:xfrm>
            <a:off x="5687640" y="1891800"/>
            <a:ext cx="2226240" cy="15656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1800" b="0" strike="noStrike" spc="-1">
                <a:solidFill>
                  <a:srgbClr val="F7F7F7"/>
                </a:solidFill>
                <a:latin typeface="Calibri"/>
              </a:rPr>
              <a:t>How many selected items are relevant</a:t>
            </a:r>
            <a:endParaRPr lang="en-IN" sz="1800" b="0" strike="noStrike" spc="-1">
              <a:latin typeface="Times New Roman"/>
            </a:endParaRPr>
          </a:p>
        </p:txBody>
      </p:sp>
      <p:sp>
        <p:nvSpPr>
          <p:cNvPr id="243" name="CustomShape 3"/>
          <p:cNvSpPr/>
          <p:nvPr/>
        </p:nvSpPr>
        <p:spPr>
          <a:xfrm>
            <a:off x="8683200" y="1891800"/>
            <a:ext cx="2226240" cy="156564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1800" b="0" strike="noStrike" spc="-1">
                <a:solidFill>
                  <a:srgbClr val="F7F7F7"/>
                </a:solidFill>
                <a:latin typeface="Calibri"/>
              </a:rPr>
              <a:t>How many relevant items are selected</a:t>
            </a:r>
            <a:endParaRPr lang="en-IN" sz="1800" b="0" strike="noStrike" spc="-1">
              <a:latin typeface="Times New Roman"/>
            </a:endParaRPr>
          </a:p>
        </p:txBody>
      </p:sp>
      <p:sp>
        <p:nvSpPr>
          <p:cNvPr id="244" name="CustomShape 4"/>
          <p:cNvSpPr/>
          <p:nvPr/>
        </p:nvSpPr>
        <p:spPr>
          <a:xfrm>
            <a:off x="4960800" y="1375200"/>
            <a:ext cx="367560" cy="5091840"/>
          </a:xfrm>
          <a:prstGeom prst="rightBrace">
            <a:avLst>
              <a:gd name="adj1" fmla="val 54047"/>
              <a:gd name="adj2" fmla="val 49790"/>
            </a:avLst>
          </a:prstGeom>
          <a:noFill/>
          <a:ln/>
        </p:spPr>
        <p:style>
          <a:lnRef idx="3">
            <a:schemeClr val="accent2"/>
          </a:lnRef>
          <a:fillRef idx="0">
            <a:schemeClr val="accent2"/>
          </a:fillRef>
          <a:effectRef idx="2">
            <a:schemeClr val="accent2"/>
          </a:effectRef>
          <a:fontRef idx="minor"/>
        </p:style>
      </p:sp>
      <p:sp>
        <p:nvSpPr>
          <p:cNvPr id="245" name="CustomShape 5"/>
          <p:cNvSpPr/>
          <p:nvPr/>
        </p:nvSpPr>
        <p:spPr>
          <a:xfrm>
            <a:off x="6663600" y="3510360"/>
            <a:ext cx="189000" cy="441720"/>
          </a:xfrm>
          <a:prstGeom prst="down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246" name="CustomShape 6"/>
          <p:cNvSpPr/>
          <p:nvPr/>
        </p:nvSpPr>
        <p:spPr>
          <a:xfrm>
            <a:off x="9701640" y="3510360"/>
            <a:ext cx="189000" cy="441720"/>
          </a:xfrm>
          <a:prstGeom prst="down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Precision and Recall</a:t>
            </a:r>
            <a:endParaRPr lang="en-IN" sz="2800" b="0" strike="noStrike" spc="-1">
              <a:latin typeface="Arial"/>
            </a:endParaRPr>
          </a:p>
        </p:txBody>
      </p:sp>
      <p:sp>
        <p:nvSpPr>
          <p:cNvPr id="248" name="CustomShape 2"/>
          <p:cNvSpPr/>
          <p:nvPr/>
        </p:nvSpPr>
        <p:spPr>
          <a:xfrm>
            <a:off x="6903360" y="772560"/>
            <a:ext cx="4851000" cy="279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pic>
        <p:nvPicPr>
          <p:cNvPr id="249" name="Picture 2"/>
          <p:cNvPicPr/>
          <p:nvPr/>
        </p:nvPicPr>
        <p:blipFill>
          <a:blip r:embed="rId2"/>
          <a:stretch/>
        </p:blipFill>
        <p:spPr>
          <a:xfrm>
            <a:off x="838200" y="533400"/>
            <a:ext cx="9702960" cy="6324600"/>
          </a:xfrm>
          <a:prstGeom prst="rect">
            <a:avLst/>
          </a:prstGeom>
          <a:ln>
            <a:noFill/>
          </a:ln>
        </p:spPr>
      </p:pic>
      <p:sp>
        <p:nvSpPr>
          <p:cNvPr id="250" name="CustomShape 3"/>
          <p:cNvSpPr/>
          <p:nvPr/>
        </p:nvSpPr>
        <p:spPr>
          <a:xfrm>
            <a:off x="1981440" y="985680"/>
            <a:ext cx="747720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333333"/>
                </a:solidFill>
                <a:latin typeface="georgia"/>
                <a:ea typeface="DejaVu Sans"/>
              </a:rPr>
              <a:t>You want to search apples. You issued a query : “red, medium-sized fruit</a:t>
            </a:r>
            <a:endParaRPr lang="en-IN" sz="1800" b="0" strike="noStrike" spc="-1">
              <a:latin typeface="Arial"/>
            </a:endParaRPr>
          </a:p>
        </p:txBody>
      </p:sp>
      <p:sp>
        <p:nvSpPr>
          <p:cNvPr id="251" name="CustomShape 4"/>
          <p:cNvSpPr/>
          <p:nvPr/>
        </p:nvSpPr>
        <p:spPr>
          <a:xfrm>
            <a:off x="1546560" y="5389560"/>
            <a:ext cx="89946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Classification Metrics</a:t>
            </a:r>
            <a:endParaRPr lang="en-IN" sz="2800" b="0" strike="noStrike" spc="-1">
              <a:latin typeface="Arial"/>
            </a:endParaRPr>
          </a:p>
        </p:txBody>
      </p:sp>
      <p:sp>
        <p:nvSpPr>
          <p:cNvPr id="226" name="CustomShape 2"/>
          <p:cNvSpPr/>
          <p:nvPr/>
        </p:nvSpPr>
        <p:spPr>
          <a:xfrm>
            <a:off x="1818000" y="914400"/>
            <a:ext cx="8283600" cy="94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pic>
        <p:nvPicPr>
          <p:cNvPr id="227" name="Picture 2"/>
          <p:cNvPicPr/>
          <p:nvPr/>
        </p:nvPicPr>
        <p:blipFill>
          <a:blip r:embed="rId2"/>
          <a:stretch/>
        </p:blipFill>
        <p:spPr>
          <a:xfrm>
            <a:off x="1818000" y="774720"/>
            <a:ext cx="7766280" cy="1853640"/>
          </a:xfrm>
          <a:prstGeom prst="rect">
            <a:avLst/>
          </a:prstGeom>
          <a:ln>
            <a:noFill/>
          </a:ln>
        </p:spPr>
      </p:pic>
      <p:sp>
        <p:nvSpPr>
          <p:cNvPr id="228" name="CustomShape 3"/>
          <p:cNvSpPr/>
          <p:nvPr/>
        </p:nvSpPr>
        <p:spPr>
          <a:xfrm>
            <a:off x="1785960" y="2840760"/>
            <a:ext cx="10037880" cy="39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dirty="0" smtClean="0"/>
              <a:t>The ideal scenario that we all want is that the model should give 0 False Positives and 0 False Negatives. But that’s not the case in real life as any model will NOT be 100% accurate most of the times.</a:t>
            </a:r>
          </a:p>
          <a:p>
            <a:pPr>
              <a:lnSpc>
                <a:spcPct val="100000"/>
              </a:lnSpc>
            </a:pPr>
            <a:endParaRPr lang="en-US" dirty="0"/>
          </a:p>
          <a:p>
            <a:r>
              <a:rPr lang="en-US" b="1" dirty="0" smtClean="0"/>
              <a:t>When to </a:t>
            </a:r>
            <a:r>
              <a:rPr lang="en-US" b="1" dirty="0" err="1" smtClean="0"/>
              <a:t>minimise</a:t>
            </a:r>
            <a:r>
              <a:rPr lang="en-US" b="1" dirty="0" smtClean="0"/>
              <a:t> what?</a:t>
            </a:r>
            <a:endParaRPr lang="en-US" dirty="0" smtClean="0"/>
          </a:p>
          <a:p>
            <a:r>
              <a:rPr lang="en-US" dirty="0" smtClean="0"/>
              <a:t>We know that there will be some error associated with every model that we use for predicting the true class of the target variable. This will result in False Positives and False Negatives(</a:t>
            </a:r>
            <a:r>
              <a:rPr lang="en-US" dirty="0" err="1" smtClean="0"/>
              <a:t>i.e</a:t>
            </a:r>
            <a:r>
              <a:rPr lang="en-US" dirty="0" smtClean="0"/>
              <a:t> Model classifying things incorrectly as compared to the actual class).</a:t>
            </a:r>
          </a:p>
          <a:p>
            <a:r>
              <a:rPr lang="en-US" dirty="0" smtClean="0"/>
              <a:t>There’s no hard rule that says what should be </a:t>
            </a:r>
            <a:r>
              <a:rPr lang="en-US" dirty="0" err="1" smtClean="0"/>
              <a:t>minimised</a:t>
            </a:r>
            <a:r>
              <a:rPr lang="en-US" dirty="0" smtClean="0"/>
              <a:t> in all the situations. It purely depends on the business needs and the context of the problem you are trying to solve. Based on that, we might want to </a:t>
            </a:r>
            <a:r>
              <a:rPr lang="en-US" dirty="0" err="1" smtClean="0"/>
              <a:t>minimise</a:t>
            </a:r>
            <a:r>
              <a:rPr lang="en-US" dirty="0" smtClean="0"/>
              <a:t> either False Positives or False negatives.</a:t>
            </a:r>
          </a:p>
          <a:p>
            <a:pPr>
              <a:lnSpc>
                <a:spcPct val="100000"/>
              </a:lnSpc>
            </a:pPr>
            <a:endParaRPr lang="en-US" dirty="0" smtClean="0"/>
          </a:p>
          <a:p>
            <a:pPr>
              <a:lnSpc>
                <a:spcPct val="100000"/>
              </a:lnSpc>
            </a:pPr>
            <a:endParaRPr lang="en-US" sz="1600" b="0" strike="noStrike" spc="-1" dirty="0">
              <a:latin typeface="Arial"/>
            </a:endParaRPr>
          </a:p>
          <a:p>
            <a:pPr>
              <a:lnSpc>
                <a:spcPct val="100000"/>
              </a:lnSpc>
            </a:pPr>
            <a:endParaRPr lang="en-IN"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Classification Metrics</a:t>
            </a:r>
            <a:endParaRPr lang="en-IN" sz="2800" b="0" strike="noStrike" spc="-1">
              <a:latin typeface="Arial"/>
            </a:endParaRPr>
          </a:p>
        </p:txBody>
      </p:sp>
      <p:sp>
        <p:nvSpPr>
          <p:cNvPr id="226" name="CustomShape 2"/>
          <p:cNvSpPr/>
          <p:nvPr/>
        </p:nvSpPr>
        <p:spPr>
          <a:xfrm>
            <a:off x="1818000" y="914400"/>
            <a:ext cx="8283600" cy="94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pic>
        <p:nvPicPr>
          <p:cNvPr id="227" name="Picture 2"/>
          <p:cNvPicPr/>
          <p:nvPr/>
        </p:nvPicPr>
        <p:blipFill>
          <a:blip r:embed="rId2"/>
          <a:stretch/>
        </p:blipFill>
        <p:spPr>
          <a:xfrm>
            <a:off x="1818000" y="774720"/>
            <a:ext cx="7766280" cy="1853640"/>
          </a:xfrm>
          <a:prstGeom prst="rect">
            <a:avLst/>
          </a:prstGeom>
          <a:ln>
            <a:noFill/>
          </a:ln>
        </p:spPr>
      </p:pic>
      <p:sp>
        <p:nvSpPr>
          <p:cNvPr id="228" name="CustomShape 3"/>
          <p:cNvSpPr/>
          <p:nvPr/>
        </p:nvSpPr>
        <p:spPr>
          <a:xfrm>
            <a:off x="1785960" y="2840760"/>
            <a:ext cx="10037880" cy="39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buAutoNum type="arabicPeriod"/>
            </a:pPr>
            <a:r>
              <a:rPr lang="en-US" sz="2200" b="1" dirty="0" err="1" smtClean="0"/>
              <a:t>Minimising</a:t>
            </a:r>
            <a:r>
              <a:rPr lang="en-US" sz="2200" b="1" dirty="0" smtClean="0"/>
              <a:t> False Negatives: C</a:t>
            </a:r>
            <a:r>
              <a:rPr lang="en-US" sz="2200" dirty="0" smtClean="0"/>
              <a:t>ancer detection problem </a:t>
            </a:r>
          </a:p>
          <a:p>
            <a:pPr marL="457200" indent="-457200">
              <a:buAutoNum type="arabicPeriod"/>
            </a:pPr>
            <a:endParaRPr lang="en-US" sz="2200" dirty="0"/>
          </a:p>
          <a:p>
            <a:pPr marL="457200" indent="-457200"/>
            <a:r>
              <a:rPr lang="en-US" sz="2200" dirty="0" smtClean="0"/>
              <a:t>	</a:t>
            </a:r>
            <a:r>
              <a:rPr lang="en-US" sz="2100" dirty="0" smtClean="0"/>
              <a:t>Out of 100 people, only 5 people have cancer. In this case, we want to correctly classify all the cancerous patients as even a very BAD model(Predicting everyone as NON-Cancerous) will give us a 95% accuracy(will come to what accuracy is). But, in order to capture all cancer cases, we might end up making a classification when the person actually NOT having cancer is classified as Cancerous. This might be okay as it is less dangerous than NOT identifying/capturing a cancerous patient since we will anyway send the cancer cases for further examination and reports. But missing a cancer patient will be a huge mistake as no further examination will be done on them</a:t>
            </a:r>
            <a:r>
              <a:rPr lang="en-US" sz="2200" dirty="0" smtClean="0"/>
              <a:t>.</a:t>
            </a:r>
          </a:p>
          <a:p>
            <a:pPr>
              <a:lnSpc>
                <a:spcPct val="100000"/>
              </a:lnSpc>
            </a:pPr>
            <a:endParaRPr lang="en-US" dirty="0" smtClean="0"/>
          </a:p>
          <a:p>
            <a:pPr>
              <a:lnSpc>
                <a:spcPct val="100000"/>
              </a:lnSpc>
            </a:pPr>
            <a:endParaRPr lang="en-US" sz="1600" b="0" strike="noStrike" spc="-1" dirty="0">
              <a:latin typeface="Arial"/>
            </a:endParaRPr>
          </a:p>
          <a:p>
            <a:pPr>
              <a:lnSpc>
                <a:spcPct val="100000"/>
              </a:lnSpc>
            </a:pPr>
            <a:endParaRPr lang="en-IN"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546560" y="91800"/>
            <a:ext cx="9420840" cy="61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2800" b="0" strike="noStrike" spc="-1">
                <a:solidFill>
                  <a:srgbClr val="178DBB"/>
                </a:solidFill>
                <a:latin typeface="Century Gothic"/>
                <a:ea typeface="DejaVu Sans"/>
              </a:rPr>
              <a:t>Classification Metrics</a:t>
            </a:r>
            <a:endParaRPr lang="en-IN" sz="2800" b="0" strike="noStrike" spc="-1">
              <a:latin typeface="Arial"/>
            </a:endParaRPr>
          </a:p>
        </p:txBody>
      </p:sp>
      <p:sp>
        <p:nvSpPr>
          <p:cNvPr id="226" name="CustomShape 2"/>
          <p:cNvSpPr/>
          <p:nvPr/>
        </p:nvSpPr>
        <p:spPr>
          <a:xfrm>
            <a:off x="1818000" y="914400"/>
            <a:ext cx="8283600" cy="94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pic>
        <p:nvPicPr>
          <p:cNvPr id="227" name="Picture 2"/>
          <p:cNvPicPr/>
          <p:nvPr/>
        </p:nvPicPr>
        <p:blipFill>
          <a:blip r:embed="rId2"/>
          <a:stretch/>
        </p:blipFill>
        <p:spPr>
          <a:xfrm>
            <a:off x="1818000" y="774720"/>
            <a:ext cx="7766280" cy="1853640"/>
          </a:xfrm>
          <a:prstGeom prst="rect">
            <a:avLst/>
          </a:prstGeom>
          <a:ln>
            <a:noFill/>
          </a:ln>
        </p:spPr>
      </p:pic>
      <p:sp>
        <p:nvSpPr>
          <p:cNvPr id="228" name="CustomShape 3"/>
          <p:cNvSpPr/>
          <p:nvPr/>
        </p:nvSpPr>
        <p:spPr>
          <a:xfrm>
            <a:off x="1785960" y="2840760"/>
            <a:ext cx="10037880" cy="399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000" dirty="0" smtClean="0"/>
              <a:t>2. </a:t>
            </a:r>
            <a:r>
              <a:rPr lang="en-US" sz="2000" b="1" dirty="0" err="1" smtClean="0"/>
              <a:t>Minimising</a:t>
            </a:r>
            <a:r>
              <a:rPr lang="en-US" sz="2000" b="1" dirty="0" smtClean="0"/>
              <a:t> False Positives: </a:t>
            </a:r>
            <a:r>
              <a:rPr lang="en-US" sz="2000" dirty="0" smtClean="0"/>
              <a:t>An email is spam or not</a:t>
            </a:r>
          </a:p>
          <a:p>
            <a:endParaRPr lang="en-US" sz="2000" dirty="0" smtClean="0"/>
          </a:p>
          <a:p>
            <a:r>
              <a:rPr lang="en-US" sz="2000" dirty="0" smtClean="0"/>
              <a:t>Let’s say that you are expecting an important email like hearing back from a recruiter or awaiting an admit letter from a university. Let’s assign a label to the target variable and say,</a:t>
            </a:r>
            <a:r>
              <a:rPr lang="en-US" sz="2000" b="1" dirty="0" smtClean="0"/>
              <a:t>1:</a:t>
            </a:r>
            <a:r>
              <a:rPr lang="en-US" sz="2000" dirty="0" smtClean="0"/>
              <a:t> “Email is a spam” and </a:t>
            </a:r>
            <a:r>
              <a:rPr lang="en-US" sz="2000" b="1" dirty="0" smtClean="0"/>
              <a:t>0:</a:t>
            </a:r>
            <a:r>
              <a:rPr lang="en-US" sz="2000" dirty="0" smtClean="0"/>
              <a:t>”Email is not a spam”</a:t>
            </a:r>
          </a:p>
          <a:p>
            <a:r>
              <a:rPr lang="en-US" sz="2000" dirty="0" smtClean="0"/>
              <a:t>Suppose the Model classifies that important email that you are desperately waiting for, as Spam(case of False positive). Now, in this situation, this is pretty bad than classifying a spam email as important or not spam since in that case, we can still go ahead and manually delete it and it’s not a pain if it happens once a while. So in case of Spam email classification, </a:t>
            </a:r>
            <a:r>
              <a:rPr lang="en-US" sz="2000" dirty="0" err="1" smtClean="0"/>
              <a:t>minimising</a:t>
            </a:r>
            <a:r>
              <a:rPr lang="en-US" sz="2000" dirty="0" smtClean="0"/>
              <a:t> False positives is more important than False Negatives.</a:t>
            </a:r>
          </a:p>
          <a:p>
            <a:pPr>
              <a:lnSpc>
                <a:spcPct val="100000"/>
              </a:lnSpc>
            </a:pPr>
            <a:endParaRPr lang="en-US" sz="2000" dirty="0" smtClean="0"/>
          </a:p>
          <a:p>
            <a:pPr>
              <a:lnSpc>
                <a:spcPct val="100000"/>
              </a:lnSpc>
            </a:pPr>
            <a:endParaRPr lang="en-US" sz="2000" b="0" strike="noStrike" spc="-1" dirty="0">
              <a:latin typeface="Arial"/>
            </a:endParaRPr>
          </a:p>
          <a:p>
            <a:pPr>
              <a:lnSpc>
                <a:spcPct val="100000"/>
              </a:lnSpc>
            </a:pPr>
            <a:endParaRPr lang="en-IN"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143000" y="91800"/>
            <a:ext cx="9824400" cy="105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3200" b="1" dirty="0">
                <a:solidFill>
                  <a:schemeClr val="accent2"/>
                </a:solidFill>
              </a:rPr>
              <a:t>Accuracy</a:t>
            </a:r>
          </a:p>
          <a:p>
            <a:r>
              <a:rPr lang="en-US" spc="-1" dirty="0" smtClean="0"/>
              <a:t>Accuracy in classification problems is the number of correct predictions made by the model over all kinds predictions made.</a:t>
            </a:r>
          </a:p>
          <a:p>
            <a:pPr>
              <a:lnSpc>
                <a:spcPct val="100000"/>
              </a:lnSpc>
            </a:pPr>
            <a:endParaRPr lang="en-US" sz="3000" spc="-1" dirty="0" smtClean="0">
              <a:solidFill>
                <a:schemeClr val="accent2"/>
              </a:solidFill>
            </a:endParaRPr>
          </a:p>
          <a:p>
            <a:pPr>
              <a:lnSpc>
                <a:spcPct val="100000"/>
              </a:lnSpc>
            </a:pPr>
            <a:endParaRPr lang="en-US" sz="2000" spc="-1" dirty="0"/>
          </a:p>
          <a:p>
            <a:pPr>
              <a:lnSpc>
                <a:spcPct val="100000"/>
              </a:lnSpc>
            </a:pPr>
            <a:endParaRPr lang="en-IN" sz="2000" b="0" strike="noStrike" spc="-1" dirty="0">
              <a:latin typeface="Arial"/>
            </a:endParaRPr>
          </a:p>
        </p:txBody>
      </p:sp>
      <p:sp>
        <p:nvSpPr>
          <p:cNvPr id="226" name="CustomShape 2"/>
          <p:cNvSpPr/>
          <p:nvPr/>
        </p:nvSpPr>
        <p:spPr>
          <a:xfrm>
            <a:off x="1818000" y="914400"/>
            <a:ext cx="8283600" cy="94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sp>
        <p:nvSpPr>
          <p:cNvPr id="228" name="CustomShape 3"/>
          <p:cNvSpPr/>
          <p:nvPr/>
        </p:nvSpPr>
        <p:spPr>
          <a:xfrm>
            <a:off x="762000" y="990600"/>
            <a:ext cx="11061840" cy="584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en-US" sz="2000" dirty="0" smtClean="0"/>
          </a:p>
          <a:p>
            <a:endParaRPr lang="en-US" sz="2000" dirty="0" smtClean="0"/>
          </a:p>
          <a:p>
            <a:endParaRPr lang="en-US" sz="2000" dirty="0" smtClean="0"/>
          </a:p>
          <a:p>
            <a:endParaRPr lang="en-US" sz="2000" dirty="0"/>
          </a:p>
          <a:p>
            <a:endParaRPr lang="en-US" sz="2000" dirty="0" smtClean="0"/>
          </a:p>
          <a:p>
            <a:endParaRPr lang="en-US" sz="2000" dirty="0"/>
          </a:p>
          <a:p>
            <a:r>
              <a:rPr lang="en-US" sz="2000" b="1" dirty="0" smtClean="0"/>
              <a:t>When to use Accuracy:</a:t>
            </a:r>
            <a:endParaRPr lang="en-US" sz="2000" dirty="0" smtClean="0"/>
          </a:p>
          <a:p>
            <a:r>
              <a:rPr lang="en-US" dirty="0" smtClean="0"/>
              <a:t>Accuracy is a good measure when the target variable classes in the data are nearly balanced.</a:t>
            </a:r>
          </a:p>
          <a:p>
            <a:r>
              <a:rPr lang="en-US" i="1" dirty="0" smtClean="0"/>
              <a:t>Ex:60% classes in our fruits images data are apple and 40% are oranges.</a:t>
            </a:r>
            <a:endParaRPr lang="en-US" dirty="0" smtClean="0"/>
          </a:p>
          <a:p>
            <a:r>
              <a:rPr lang="en-US" i="1" dirty="0" smtClean="0"/>
              <a:t>A model which predicts whether a new image is Apple or an Orange, 97% of times correctly is a very good measure in this example</a:t>
            </a:r>
          </a:p>
          <a:p>
            <a:endParaRPr lang="en-US" i="1" dirty="0" smtClean="0"/>
          </a:p>
          <a:p>
            <a:r>
              <a:rPr lang="en-US" b="1" dirty="0" smtClean="0"/>
              <a:t>When NOT to use Accuracy:</a:t>
            </a:r>
            <a:endParaRPr lang="en-US" dirty="0" smtClean="0"/>
          </a:p>
          <a:p>
            <a:r>
              <a:rPr lang="en-US" i="1" dirty="0"/>
              <a:t>Accuracy should NEVER be used as a measure when the target variable classes in the data are a majority of one class.</a:t>
            </a:r>
          </a:p>
          <a:p>
            <a:r>
              <a:rPr lang="en-US" i="1" dirty="0"/>
              <a:t>Ex: In our cancer detection example with 100 people, only 5 people has cancer. Let’s say our model is very bad and predicts every case as No Cancer. In doing so, it has classified those 95 non-cancer patients correctly and 5 cancerous patients as Non-cancerous. Now even though the model is terrible at predicting cancer, The accuracy of such a bad model is also 95%.</a:t>
            </a:r>
          </a:p>
          <a:p>
            <a:r>
              <a:rPr lang="en-US" i="1" dirty="0"/>
              <a:t>.</a:t>
            </a:r>
          </a:p>
          <a:p>
            <a:pPr>
              <a:lnSpc>
                <a:spcPct val="100000"/>
              </a:lnSpc>
            </a:pPr>
            <a:endParaRPr lang="en-US" sz="2000" dirty="0" smtClean="0"/>
          </a:p>
          <a:p>
            <a:pPr>
              <a:lnSpc>
                <a:spcPct val="100000"/>
              </a:lnSpc>
            </a:pPr>
            <a:endParaRPr lang="en-US" sz="2000" b="0" strike="noStrike" spc="-1" dirty="0">
              <a:latin typeface="Arial"/>
            </a:endParaRPr>
          </a:p>
          <a:p>
            <a:pPr>
              <a:lnSpc>
                <a:spcPct val="100000"/>
              </a:lnSpc>
            </a:pPr>
            <a:endParaRPr lang="en-IN" sz="2000" b="0" strike="noStrike" spc="-1" dirty="0">
              <a:latin typeface="Arial"/>
            </a:endParaRPr>
          </a:p>
        </p:txBody>
      </p:sp>
      <p:pic>
        <p:nvPicPr>
          <p:cNvPr id="1027" name="Picture 3"/>
          <p:cNvPicPr>
            <a:picLocks noChangeAspect="1" noChangeArrowheads="1"/>
          </p:cNvPicPr>
          <p:nvPr/>
        </p:nvPicPr>
        <p:blipFill>
          <a:blip r:embed="rId2"/>
          <a:srcRect/>
          <a:stretch>
            <a:fillRect/>
          </a:stretch>
        </p:blipFill>
        <p:spPr bwMode="auto">
          <a:xfrm>
            <a:off x="6934200" y="838200"/>
            <a:ext cx="3429000" cy="2324191"/>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143000" y="91800"/>
            <a:ext cx="9824400" cy="105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r>
              <a:rPr lang="en-US" sz="3200" b="1" dirty="0" smtClean="0">
                <a:solidFill>
                  <a:schemeClr val="accent2"/>
                </a:solidFill>
              </a:rPr>
              <a:t>When to use Precision and When to use Recall?:</a:t>
            </a:r>
          </a:p>
          <a:p>
            <a:pPr>
              <a:lnSpc>
                <a:spcPct val="100000"/>
              </a:lnSpc>
            </a:pPr>
            <a:endParaRPr lang="en-US" sz="3000" spc="-1" dirty="0" smtClean="0">
              <a:solidFill>
                <a:schemeClr val="accent2"/>
              </a:solidFill>
            </a:endParaRPr>
          </a:p>
          <a:p>
            <a:pPr>
              <a:lnSpc>
                <a:spcPct val="100000"/>
              </a:lnSpc>
            </a:pPr>
            <a:endParaRPr lang="en-US" sz="3000" spc="-1" dirty="0" smtClean="0">
              <a:solidFill>
                <a:schemeClr val="accent2"/>
              </a:solidFill>
            </a:endParaRPr>
          </a:p>
          <a:p>
            <a:pPr>
              <a:lnSpc>
                <a:spcPct val="100000"/>
              </a:lnSpc>
            </a:pPr>
            <a:endParaRPr lang="en-US" sz="2000" spc="-1" dirty="0"/>
          </a:p>
          <a:p>
            <a:pPr>
              <a:lnSpc>
                <a:spcPct val="100000"/>
              </a:lnSpc>
            </a:pPr>
            <a:endParaRPr lang="en-IN" sz="2000" b="0" strike="noStrike" spc="-1" dirty="0">
              <a:latin typeface="Arial"/>
            </a:endParaRPr>
          </a:p>
        </p:txBody>
      </p:sp>
      <p:sp>
        <p:nvSpPr>
          <p:cNvPr id="226" name="CustomShape 2"/>
          <p:cNvSpPr/>
          <p:nvPr/>
        </p:nvSpPr>
        <p:spPr>
          <a:xfrm>
            <a:off x="1818000" y="914400"/>
            <a:ext cx="8283600" cy="949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r>
              <a:rPr lang="en-IN" sz="1800" b="0" strike="noStrike" spc="-1">
                <a:solidFill>
                  <a:srgbClr val="404040"/>
                </a:solidFill>
                <a:latin typeface="Century Gothic"/>
                <a:ea typeface="DejaVu Sans"/>
              </a:rPr>
              <a:t> </a:t>
            </a:r>
            <a:endParaRPr lang="en-IN" sz="1800" b="0" strike="noStrike" spc="-1">
              <a:latin typeface="Arial"/>
            </a:endParaRPr>
          </a:p>
          <a:p>
            <a:pPr>
              <a:lnSpc>
                <a:spcPct val="100000"/>
              </a:lnSpc>
              <a:spcBef>
                <a:spcPts val="1001"/>
              </a:spcBef>
            </a:pPr>
            <a:endParaRPr lang="en-IN" sz="1800" b="0" strike="noStrike" spc="-1">
              <a:latin typeface="Arial"/>
            </a:endParaRPr>
          </a:p>
        </p:txBody>
      </p:sp>
      <p:sp>
        <p:nvSpPr>
          <p:cNvPr id="228" name="CustomShape 3"/>
          <p:cNvSpPr/>
          <p:nvPr/>
        </p:nvSpPr>
        <p:spPr>
          <a:xfrm>
            <a:off x="762000" y="990600"/>
            <a:ext cx="11061840" cy="584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en-US" sz="2000" dirty="0" smtClean="0"/>
          </a:p>
          <a:p>
            <a:r>
              <a:rPr lang="en-US" sz="1900" dirty="0" smtClean="0"/>
              <a:t>It is clear that </a:t>
            </a:r>
            <a:r>
              <a:rPr lang="en-US" sz="1900" b="1" dirty="0" smtClean="0"/>
              <a:t>recall</a:t>
            </a:r>
            <a:r>
              <a:rPr lang="en-US" sz="1900" dirty="0" smtClean="0"/>
              <a:t> gives us information about a classifier’s performance with respect to false negatives (how many did we miss), while </a:t>
            </a:r>
            <a:r>
              <a:rPr lang="en-US" sz="1900" b="1" dirty="0" smtClean="0"/>
              <a:t>precision </a:t>
            </a:r>
            <a:r>
              <a:rPr lang="en-US" sz="1900" dirty="0" smtClean="0"/>
              <a:t>gives us information about its performance with respect to false positives(how many did we caught).</a:t>
            </a:r>
          </a:p>
          <a:p>
            <a:r>
              <a:rPr lang="en-US" sz="1900" b="1" dirty="0" smtClean="0"/>
              <a:t>Precision </a:t>
            </a:r>
            <a:r>
              <a:rPr lang="en-US" sz="1900" dirty="0" smtClean="0"/>
              <a:t>is about being precise. So even if we managed to capture only one cancer case, and we captured it correctly, then we are 100% precise.</a:t>
            </a:r>
          </a:p>
          <a:p>
            <a:r>
              <a:rPr lang="en-US" sz="1900" b="1" dirty="0" smtClean="0"/>
              <a:t>Recall </a:t>
            </a:r>
            <a:r>
              <a:rPr lang="en-US" sz="1900" dirty="0" smtClean="0"/>
              <a:t>is not so much about capturing cases correctly but more about capturing all cases that have “cancer” with the answer as “cancer”. So if we simply always say every case as “cancer”, we have 100% recall.</a:t>
            </a:r>
          </a:p>
          <a:p>
            <a:endParaRPr lang="en-US" sz="2400" dirty="0" smtClean="0"/>
          </a:p>
          <a:p>
            <a:r>
              <a:rPr lang="en-US" sz="2400" dirty="0" smtClean="0"/>
              <a:t>So basically if we want to focus more on minimizing False Negatives, we would want our Recall to be as close to 100% as possible without precision being too bad.</a:t>
            </a:r>
          </a:p>
          <a:p>
            <a:r>
              <a:rPr lang="en-US" sz="2400" dirty="0" smtClean="0"/>
              <a:t>And if we want to focus on minimizing False positives, then our focus should be to make Precision as close to 100% as possible.</a:t>
            </a:r>
          </a:p>
          <a:p>
            <a:pPr>
              <a:lnSpc>
                <a:spcPct val="100000"/>
              </a:lnSpc>
            </a:pPr>
            <a:endParaRPr lang="en-US" sz="2000" dirty="0" smtClean="0"/>
          </a:p>
          <a:p>
            <a:pPr>
              <a:lnSpc>
                <a:spcPct val="100000"/>
              </a:lnSpc>
            </a:pPr>
            <a:endParaRPr lang="en-US" sz="2000" b="0" strike="noStrike" spc="-1" dirty="0">
              <a:latin typeface="Arial"/>
            </a:endParaRPr>
          </a:p>
          <a:p>
            <a:pPr>
              <a:lnSpc>
                <a:spcPct val="100000"/>
              </a:lnSpc>
            </a:pPr>
            <a:endParaRPr lang="en-IN" sz="2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5122" name="Picture 2"/>
          <p:cNvPicPr>
            <a:picLocks noChangeAspect="1" noChangeArrowheads="1"/>
          </p:cNvPicPr>
          <p:nvPr/>
        </p:nvPicPr>
        <p:blipFill>
          <a:blip r:embed="rId2"/>
          <a:srcRect/>
          <a:stretch>
            <a:fillRect/>
          </a:stretch>
        </p:blipFill>
        <p:spPr bwMode="auto">
          <a:xfrm>
            <a:off x="1618040" y="1298571"/>
            <a:ext cx="8516560" cy="4492629"/>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0" y="0"/>
            <a:ext cx="1218780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55" name="CustomShape 2"/>
          <p:cNvSpPr/>
          <p:nvPr/>
        </p:nvSpPr>
        <p:spPr>
          <a:xfrm>
            <a:off x="0" y="0"/>
            <a:ext cx="181800" cy="685692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56" name="CustomShape 3"/>
          <p:cNvSpPr/>
          <p:nvPr/>
        </p:nvSpPr>
        <p:spPr>
          <a:xfrm>
            <a:off x="0" y="6061320"/>
            <a:ext cx="1036800" cy="50508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57" name="CustomShape 4"/>
          <p:cNvSpPr/>
          <p:nvPr/>
        </p:nvSpPr>
        <p:spPr>
          <a:xfrm>
            <a:off x="521280" y="245160"/>
            <a:ext cx="6573600" cy="125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TPR &amp; FPR</a:t>
            </a:r>
            <a:endParaRPr lang="en-IN" sz="3600" b="0" strike="noStrike" spc="-1">
              <a:latin typeface="Arial"/>
            </a:endParaRPr>
          </a:p>
        </p:txBody>
      </p:sp>
      <p:sp>
        <p:nvSpPr>
          <p:cNvPr id="258" name="CustomShape 5"/>
          <p:cNvSpPr/>
          <p:nvPr/>
        </p:nvSpPr>
        <p:spPr>
          <a:xfrm>
            <a:off x="521280" y="1331280"/>
            <a:ext cx="8622720" cy="4560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IN" b="1" strike="noStrike" spc="-1" dirty="0">
                <a:solidFill>
                  <a:srgbClr val="404040"/>
                </a:solidFill>
                <a:latin typeface="Century Gothic"/>
                <a:ea typeface="DejaVu Sans"/>
              </a:rPr>
              <a:t>TRUE POSITIVE RATE ( HIT RATE )</a:t>
            </a:r>
            <a:endParaRPr lang="en-IN" b="0" strike="noStrike" spc="-1" dirty="0">
              <a:latin typeface="Arial"/>
            </a:endParaRPr>
          </a:p>
          <a:p>
            <a:pPr>
              <a:lnSpc>
                <a:spcPct val="90000"/>
              </a:lnSpc>
              <a:spcBef>
                <a:spcPts val="1001"/>
              </a:spcBef>
            </a:pPr>
            <a:r>
              <a:rPr lang="en-IN" b="1" strike="noStrike" spc="-1" dirty="0">
                <a:solidFill>
                  <a:srgbClr val="404040"/>
                </a:solidFill>
                <a:latin typeface="Century Gothic"/>
                <a:ea typeface="DejaVu Sans"/>
              </a:rPr>
              <a:t>    </a:t>
            </a:r>
            <a:r>
              <a:rPr lang="en-IN" b="1" strike="noStrike" spc="-1" dirty="0" smtClean="0">
                <a:solidFill>
                  <a:srgbClr val="404040"/>
                </a:solidFill>
                <a:latin typeface="Century Gothic"/>
                <a:ea typeface="DejaVu Sans"/>
              </a:rPr>
              <a:t>that is </a:t>
            </a:r>
            <a:r>
              <a:rPr lang="en-IN" b="1" spc="-1" dirty="0" smtClean="0">
                <a:solidFill>
                  <a:srgbClr val="404040"/>
                </a:solidFill>
                <a:latin typeface="Century Gothic"/>
              </a:rPr>
              <a:t>Sensitivity </a:t>
            </a:r>
            <a:r>
              <a:rPr lang="en-IN" b="1" spc="-1" dirty="0">
                <a:solidFill>
                  <a:srgbClr val="404040"/>
                </a:solidFill>
                <a:latin typeface="Century Gothic"/>
              </a:rPr>
              <a:t>also called the recall</a:t>
            </a:r>
            <a:r>
              <a:rPr lang="en-IN" b="1" spc="-1" dirty="0" smtClean="0">
                <a:solidFill>
                  <a:srgbClr val="404040"/>
                </a:solidFill>
                <a:latin typeface="Century Gothic"/>
              </a:rPr>
              <a:t>.</a:t>
            </a:r>
          </a:p>
          <a:p>
            <a:pPr>
              <a:lnSpc>
                <a:spcPct val="90000"/>
              </a:lnSpc>
              <a:spcBef>
                <a:spcPts val="1001"/>
              </a:spcBef>
            </a:pPr>
            <a:r>
              <a:rPr lang="en-US" dirty="0" smtClean="0"/>
              <a:t>It is the number instances from the positive (first) class that actually predicted correctly.</a:t>
            </a:r>
            <a:endParaRPr lang="en-IN" b="0" strike="noStrike" spc="-1" dirty="0">
              <a:latin typeface="Arial"/>
            </a:endParaRPr>
          </a:p>
          <a:p>
            <a:pPr>
              <a:lnSpc>
                <a:spcPct val="90000"/>
              </a:lnSpc>
              <a:spcBef>
                <a:spcPts val="1001"/>
              </a:spcBef>
            </a:pPr>
            <a:endParaRPr lang="en-IN" b="0" strike="noStrike" spc="-1" dirty="0">
              <a:latin typeface="Arial"/>
            </a:endParaRPr>
          </a:p>
          <a:p>
            <a:pPr>
              <a:lnSpc>
                <a:spcPct val="90000"/>
              </a:lnSpc>
              <a:spcBef>
                <a:spcPts val="1001"/>
              </a:spcBef>
            </a:pPr>
            <a:r>
              <a:rPr lang="en-IN" b="1" strike="noStrike" spc="-1" dirty="0">
                <a:solidFill>
                  <a:srgbClr val="404040"/>
                </a:solidFill>
                <a:latin typeface="Century Gothic"/>
                <a:ea typeface="DejaVu Sans"/>
              </a:rPr>
              <a:t>FALSE POSITIVE RATE ( False Alarm Rate </a:t>
            </a:r>
            <a:r>
              <a:rPr lang="en-IN" b="1" strike="noStrike" spc="-1" dirty="0" smtClean="0">
                <a:solidFill>
                  <a:srgbClr val="404040"/>
                </a:solidFill>
                <a:latin typeface="Century Gothic"/>
                <a:ea typeface="DejaVu Sans"/>
              </a:rPr>
              <a:t>)=</a:t>
            </a:r>
            <a:r>
              <a:rPr lang="en-IN" sz="2000" spc="-1" dirty="0">
                <a:solidFill>
                  <a:srgbClr val="000000"/>
                </a:solidFill>
              </a:rPr>
              <a:t> rate(1- specificity</a:t>
            </a:r>
            <a:endParaRPr lang="en-IN" b="0" strike="noStrike" spc="-1" dirty="0">
              <a:latin typeface="Arial"/>
            </a:endParaRPr>
          </a:p>
          <a:p>
            <a:pPr>
              <a:lnSpc>
                <a:spcPct val="90000"/>
              </a:lnSpc>
              <a:spcBef>
                <a:spcPts val="1001"/>
              </a:spcBef>
            </a:pPr>
            <a:endParaRPr lang="en-US" dirty="0"/>
          </a:p>
          <a:p>
            <a:pPr>
              <a:lnSpc>
                <a:spcPct val="90000"/>
              </a:lnSpc>
              <a:spcBef>
                <a:spcPts val="1001"/>
              </a:spcBef>
            </a:pPr>
            <a:r>
              <a:rPr lang="en-US" b="1" dirty="0" smtClean="0"/>
              <a:t>Spam filter</a:t>
            </a:r>
            <a:r>
              <a:rPr lang="en-US" dirty="0" smtClean="0"/>
              <a:t> (positive class is "spam"): :Optimize for </a:t>
            </a:r>
            <a:r>
              <a:rPr lang="en-US" b="1" dirty="0" smtClean="0"/>
              <a:t>precision or specificity</a:t>
            </a:r>
          </a:p>
          <a:p>
            <a:pPr>
              <a:lnSpc>
                <a:spcPct val="90000"/>
              </a:lnSpc>
              <a:spcBef>
                <a:spcPts val="1001"/>
              </a:spcBef>
            </a:pPr>
            <a:r>
              <a:rPr lang="en-US" dirty="0" smtClean="0"/>
              <a:t>Because false negatives (spam goes to the inbox) are more acceptable than false positives (non-spam is caught by the spam filter)</a:t>
            </a:r>
          </a:p>
          <a:p>
            <a:pPr>
              <a:lnSpc>
                <a:spcPct val="90000"/>
              </a:lnSpc>
              <a:spcBef>
                <a:spcPts val="1001"/>
              </a:spcBef>
            </a:pPr>
            <a:endParaRPr lang="en-US" dirty="0"/>
          </a:p>
          <a:p>
            <a:pPr>
              <a:lnSpc>
                <a:spcPct val="90000"/>
              </a:lnSpc>
              <a:spcBef>
                <a:spcPts val="1001"/>
              </a:spcBef>
            </a:pPr>
            <a:r>
              <a:rPr lang="en-US" b="1" dirty="0" smtClean="0"/>
              <a:t>Fraudulent transaction detector</a:t>
            </a:r>
            <a:r>
              <a:rPr lang="en-US" dirty="0" smtClean="0"/>
              <a:t> (positive class is "fraud"):  Optimize for </a:t>
            </a:r>
            <a:r>
              <a:rPr lang="en-US" b="1" dirty="0" smtClean="0"/>
              <a:t>sensitivity</a:t>
            </a:r>
          </a:p>
          <a:p>
            <a:pPr>
              <a:lnSpc>
                <a:spcPct val="90000"/>
              </a:lnSpc>
              <a:spcBef>
                <a:spcPts val="1001"/>
              </a:spcBef>
            </a:pPr>
            <a:r>
              <a:rPr lang="en-US" dirty="0" smtClean="0"/>
              <a:t>Because false positives (normal transactions that are flagged as possible fraud) are more acceptable than false negatives (fraudulent transactions that are not detected)</a:t>
            </a:r>
          </a:p>
          <a:p>
            <a:pPr>
              <a:lnSpc>
                <a:spcPct val="90000"/>
              </a:lnSpc>
              <a:spcBef>
                <a:spcPts val="1001"/>
              </a:spcBef>
            </a:pPr>
            <a:endParaRPr lang="en-US" dirty="0"/>
          </a:p>
          <a:p>
            <a:pPr>
              <a:lnSpc>
                <a:spcPct val="90000"/>
              </a:lnSpc>
              <a:spcBef>
                <a:spcPts val="1001"/>
              </a:spcBef>
            </a:pPr>
            <a:endParaRPr lang="en-US" dirty="0" smtClean="0"/>
          </a:p>
          <a:p>
            <a:pPr>
              <a:lnSpc>
                <a:spcPct val="90000"/>
              </a:lnSpc>
              <a:spcBef>
                <a:spcPts val="1001"/>
              </a:spcBef>
            </a:pPr>
            <a:endParaRPr lang="en-US" b="0" strike="noStrike" spc="-1" dirty="0">
              <a:latin typeface="Arial"/>
            </a:endParaRPr>
          </a:p>
          <a:p>
            <a:pPr>
              <a:lnSpc>
                <a:spcPct val="90000"/>
              </a:lnSpc>
              <a:spcBef>
                <a:spcPts val="1001"/>
              </a:spcBef>
            </a:pPr>
            <a:endParaRPr lang="en-IN" b="0" strike="noStrike" spc="-1" dirty="0">
              <a:latin typeface="Arial"/>
            </a:endParaRPr>
          </a:p>
          <a:p>
            <a:pPr>
              <a:lnSpc>
                <a:spcPct val="90000"/>
              </a:lnSpc>
              <a:spcBef>
                <a:spcPts val="1001"/>
              </a:spcBef>
            </a:pPr>
            <a:endParaRPr lang="en-IN" b="0" strike="noStrike" spc="-1" dirty="0">
              <a:latin typeface="Arial"/>
            </a:endParaRPr>
          </a:p>
          <a:p>
            <a:pPr>
              <a:lnSpc>
                <a:spcPct val="90000"/>
              </a:lnSpc>
              <a:spcBef>
                <a:spcPts val="1001"/>
              </a:spcBef>
            </a:pPr>
            <a:endParaRPr lang="en-IN" b="0" strike="noStrike" spc="-1" dirty="0">
              <a:latin typeface="Arial"/>
            </a:endParaRPr>
          </a:p>
          <a:p>
            <a:pPr>
              <a:lnSpc>
                <a:spcPct val="90000"/>
              </a:lnSpc>
              <a:spcBef>
                <a:spcPts val="1001"/>
              </a:spcBef>
            </a:pPr>
            <a:endParaRPr lang="en-IN" b="0" strike="noStrike" spc="-1" dirty="0">
              <a:latin typeface="Arial"/>
            </a:endParaRPr>
          </a:p>
          <a:p>
            <a:pPr>
              <a:lnSpc>
                <a:spcPct val="90000"/>
              </a:lnSpc>
              <a:spcBef>
                <a:spcPts val="1001"/>
              </a:spcBef>
            </a:pPr>
            <a:r>
              <a:rPr lang="en-IN" b="0" strike="noStrike" spc="-1" dirty="0">
                <a:solidFill>
                  <a:srgbClr val="404040"/>
                </a:solidFill>
                <a:latin typeface="Century Gothic"/>
                <a:ea typeface="DejaVu Sans"/>
              </a:rPr>
              <a:t> </a:t>
            </a:r>
            <a:endParaRPr lang="en-IN" b="0" strike="noStrike" spc="-1" dirty="0">
              <a:latin typeface="Arial"/>
            </a:endParaRPr>
          </a:p>
          <a:p>
            <a:pPr>
              <a:lnSpc>
                <a:spcPct val="90000"/>
              </a:lnSpc>
              <a:spcBef>
                <a:spcPts val="1001"/>
              </a:spcBef>
            </a:pPr>
            <a:endParaRPr lang="en-IN" b="0" strike="noStrike" spc="-1" dirty="0">
              <a:latin typeface="Arial"/>
            </a:endParaRPr>
          </a:p>
        </p:txBody>
      </p:sp>
      <p:pic>
        <p:nvPicPr>
          <p:cNvPr id="259" name="Picture 258"/>
          <p:cNvPicPr/>
          <p:nvPr/>
        </p:nvPicPr>
        <p:blipFill>
          <a:blip r:embed="rId2"/>
          <a:stretch/>
        </p:blipFill>
        <p:spPr>
          <a:xfrm>
            <a:off x="9372600" y="1524000"/>
            <a:ext cx="2241360" cy="684720"/>
          </a:xfrm>
          <a:prstGeom prst="rect">
            <a:avLst/>
          </a:prstGeom>
          <a:ln>
            <a:solidFill>
              <a:srgbClr val="3465A4"/>
            </a:solidFill>
          </a:ln>
        </p:spPr>
      </p:pic>
      <p:pic>
        <p:nvPicPr>
          <p:cNvPr id="260" name="Picture 259"/>
          <p:cNvPicPr/>
          <p:nvPr/>
        </p:nvPicPr>
        <p:blipFill>
          <a:blip r:embed="rId3"/>
          <a:stretch/>
        </p:blipFill>
        <p:spPr>
          <a:xfrm>
            <a:off x="9448800" y="2895600"/>
            <a:ext cx="2232000" cy="614520"/>
          </a:xfrm>
          <a:prstGeom prst="rect">
            <a:avLst/>
          </a:prstGeom>
          <a:ln>
            <a:solidFill>
              <a:srgbClr val="3465A4"/>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0" y="0"/>
            <a:ext cx="1218780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55" name="CustomShape 2"/>
          <p:cNvSpPr/>
          <p:nvPr/>
        </p:nvSpPr>
        <p:spPr>
          <a:xfrm>
            <a:off x="0" y="0"/>
            <a:ext cx="181800" cy="685692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56" name="CustomShape 3"/>
          <p:cNvSpPr/>
          <p:nvPr/>
        </p:nvSpPr>
        <p:spPr>
          <a:xfrm>
            <a:off x="0" y="6061320"/>
            <a:ext cx="1036800" cy="50508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57" name="CustomShape 4"/>
          <p:cNvSpPr/>
          <p:nvPr/>
        </p:nvSpPr>
        <p:spPr>
          <a:xfrm>
            <a:off x="521280" y="245160"/>
            <a:ext cx="6573600" cy="125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r>
              <a:rPr lang="en-US" sz="3600" b="1" dirty="0" smtClean="0">
                <a:solidFill>
                  <a:schemeClr val="accent2"/>
                </a:solidFill>
              </a:rPr>
              <a:t>Specificity</a:t>
            </a:r>
          </a:p>
          <a:p>
            <a:pPr>
              <a:lnSpc>
                <a:spcPct val="100000"/>
              </a:lnSpc>
            </a:pPr>
            <a:endParaRPr lang="en-IN" sz="3600" b="0" strike="noStrike" spc="-1" dirty="0">
              <a:latin typeface="Arial"/>
            </a:endParaRPr>
          </a:p>
        </p:txBody>
      </p:sp>
      <p:sp>
        <p:nvSpPr>
          <p:cNvPr id="258" name="CustomShape 5"/>
          <p:cNvSpPr/>
          <p:nvPr/>
        </p:nvSpPr>
        <p:spPr>
          <a:xfrm>
            <a:off x="457200" y="3276600"/>
            <a:ext cx="11061120" cy="3200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r>
              <a:rPr lang="en-US" sz="1600" dirty="0" smtClean="0"/>
              <a:t>Specificity is a measure that tells us what proportion of patients that did NOT have cancer, were predicted by the model as non-cancerous. The actual negatives (People actually NOT having cancer are FP and TN) and the people diagnosed by us not having cancer are TN</a:t>
            </a:r>
          </a:p>
          <a:p>
            <a:r>
              <a:rPr lang="en-US" sz="1600" b="1" dirty="0" smtClean="0"/>
              <a:t>Specificity is the exact opposite of Recall</a:t>
            </a:r>
            <a:r>
              <a:rPr lang="en-US" sz="1600" dirty="0" smtClean="0"/>
              <a:t>.</a:t>
            </a:r>
          </a:p>
          <a:p>
            <a:r>
              <a:rPr lang="en-US" sz="1600" i="1" dirty="0" smtClean="0"/>
              <a:t>Ex: In our cancer example with 100 people, 5 people actually have cancer. Let’s say that the model predicts every case as cancer.</a:t>
            </a:r>
            <a:endParaRPr lang="en-US" sz="1600" dirty="0" smtClean="0"/>
          </a:p>
          <a:p>
            <a:r>
              <a:rPr lang="en-US" sz="1600" i="1" dirty="0" smtClean="0"/>
              <a:t>So our denominator(False positives and True Negatives) is 95 and the numerator, person not having cancer and the model predicting his case as no cancer is 0 (Since we predicted every case as cancer). So in this example, we can that that </a:t>
            </a:r>
            <a:r>
              <a:rPr lang="en-US" sz="1600" b="1" i="1" dirty="0" smtClean="0"/>
              <a:t>Specificity</a:t>
            </a:r>
            <a:r>
              <a:rPr lang="en-US" sz="1600" i="1" dirty="0" smtClean="0"/>
              <a:t> of such model is 0%.</a:t>
            </a:r>
            <a:endParaRPr lang="en-US" sz="1600" dirty="0" smtClean="0"/>
          </a:p>
          <a:p>
            <a:pPr>
              <a:lnSpc>
                <a:spcPct val="90000"/>
              </a:lnSpc>
              <a:spcBef>
                <a:spcPts val="1001"/>
              </a:spcBef>
            </a:pPr>
            <a:endParaRPr lang="en-IN" sz="1700" b="0" strike="noStrike" spc="-1" dirty="0">
              <a:latin typeface="Arial"/>
            </a:endParaRPr>
          </a:p>
        </p:txBody>
      </p:sp>
      <p:pic>
        <p:nvPicPr>
          <p:cNvPr id="4098" name="Picture 2"/>
          <p:cNvPicPr>
            <a:picLocks noChangeAspect="1" noChangeArrowheads="1"/>
          </p:cNvPicPr>
          <p:nvPr/>
        </p:nvPicPr>
        <p:blipFill>
          <a:blip r:embed="rId2"/>
          <a:srcRect/>
          <a:stretch>
            <a:fillRect/>
          </a:stretch>
        </p:blipFill>
        <p:spPr bwMode="auto">
          <a:xfrm>
            <a:off x="5105400" y="381001"/>
            <a:ext cx="4105275" cy="266700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90900" y="-290520"/>
            <a:ext cx="1218780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55" name="CustomShape 2"/>
          <p:cNvSpPr/>
          <p:nvPr/>
        </p:nvSpPr>
        <p:spPr>
          <a:xfrm>
            <a:off x="0" y="0"/>
            <a:ext cx="181800" cy="685692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56" name="CustomShape 3"/>
          <p:cNvSpPr/>
          <p:nvPr/>
        </p:nvSpPr>
        <p:spPr>
          <a:xfrm>
            <a:off x="0" y="6061320"/>
            <a:ext cx="1036800" cy="50508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57" name="CustomShape 4"/>
          <p:cNvSpPr/>
          <p:nvPr/>
        </p:nvSpPr>
        <p:spPr>
          <a:xfrm>
            <a:off x="521280" y="245160"/>
            <a:ext cx="6573600" cy="125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r>
              <a:rPr lang="en-US" sz="3600" b="1" dirty="0" smtClean="0">
                <a:solidFill>
                  <a:schemeClr val="accent2"/>
                </a:solidFill>
              </a:rPr>
              <a:t>Specificity VS Sensitivity</a:t>
            </a:r>
          </a:p>
          <a:p>
            <a:pPr>
              <a:lnSpc>
                <a:spcPct val="100000"/>
              </a:lnSpc>
            </a:pPr>
            <a:endParaRPr lang="en-IN" sz="3600" b="0" strike="noStrike" spc="-1" dirty="0">
              <a:latin typeface="Arial"/>
            </a:endParaRPr>
          </a:p>
        </p:txBody>
      </p:sp>
      <p:sp>
        <p:nvSpPr>
          <p:cNvPr id="258" name="CustomShape 5"/>
          <p:cNvSpPr/>
          <p:nvPr/>
        </p:nvSpPr>
        <p:spPr>
          <a:xfrm>
            <a:off x="489559" y="1142460"/>
            <a:ext cx="1106112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r>
              <a:rPr lang="en-US" sz="2200" b="1" dirty="0" smtClean="0"/>
              <a:t>Threshold of 0.5</a:t>
            </a:r>
            <a:r>
              <a:rPr lang="en-US" sz="2200" dirty="0" smtClean="0"/>
              <a:t> is used by default (for binary problems) to convert predicted probabilities into class predictions</a:t>
            </a:r>
          </a:p>
          <a:p>
            <a:r>
              <a:rPr lang="en-US" sz="2200" dirty="0" smtClean="0"/>
              <a:t>Threshold can be </a:t>
            </a:r>
            <a:r>
              <a:rPr lang="en-US" sz="2200" b="1" dirty="0" smtClean="0"/>
              <a:t>adjusted</a:t>
            </a:r>
            <a:r>
              <a:rPr lang="en-US" sz="2200" dirty="0" smtClean="0"/>
              <a:t> to increase sensitivity or specificity</a:t>
            </a:r>
          </a:p>
          <a:p>
            <a:r>
              <a:rPr lang="en-US" sz="2200" dirty="0" smtClean="0"/>
              <a:t>Sensitivity and specificity have an </a:t>
            </a:r>
            <a:r>
              <a:rPr lang="en-US" sz="2200" b="1" dirty="0" smtClean="0"/>
              <a:t>inverse relationship</a:t>
            </a:r>
          </a:p>
          <a:p>
            <a:endParaRPr lang="en-US" sz="2200" b="1" dirty="0"/>
          </a:p>
          <a:p>
            <a:r>
              <a:rPr lang="en-US" sz="2200" dirty="0" smtClean="0"/>
              <a:t>Increasing one would always decrease the other</a:t>
            </a:r>
          </a:p>
          <a:p>
            <a:endParaRPr lang="en-US" sz="2200" dirty="0" smtClean="0"/>
          </a:p>
          <a:p>
            <a:r>
              <a:rPr lang="en-US" sz="2200" dirty="0" smtClean="0"/>
              <a:t>Adjusting the threshold should be one of the last step you do in the model-building process</a:t>
            </a:r>
          </a:p>
          <a:p>
            <a:endParaRPr lang="en-US" sz="2200" dirty="0" smtClean="0"/>
          </a:p>
          <a:p>
            <a:r>
              <a:rPr lang="en-US" sz="2200" dirty="0" smtClean="0"/>
              <a:t>The most important steps are </a:t>
            </a:r>
          </a:p>
          <a:p>
            <a:pPr lvl="2"/>
            <a:r>
              <a:rPr lang="en-US" sz="2200" dirty="0" smtClean="0"/>
              <a:t>Building the models</a:t>
            </a:r>
          </a:p>
          <a:p>
            <a:pPr lvl="2"/>
            <a:r>
              <a:rPr lang="en-US" sz="2200" dirty="0" smtClean="0"/>
              <a:t>Selecting the best model</a:t>
            </a:r>
            <a:endParaRPr lang="en-US" sz="2200"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61560" y="-49320"/>
            <a:ext cx="1218780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63" name="CustomShape 2"/>
          <p:cNvSpPr/>
          <p:nvPr/>
        </p:nvSpPr>
        <p:spPr>
          <a:xfrm>
            <a:off x="0" y="0"/>
            <a:ext cx="181800" cy="685692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64" name="CustomShape 3"/>
          <p:cNvSpPr/>
          <p:nvPr/>
        </p:nvSpPr>
        <p:spPr>
          <a:xfrm>
            <a:off x="0" y="6061320"/>
            <a:ext cx="1036800" cy="50508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65" name="CustomShape 4"/>
          <p:cNvSpPr/>
          <p:nvPr/>
        </p:nvSpPr>
        <p:spPr>
          <a:xfrm>
            <a:off x="521280" y="245160"/>
            <a:ext cx="6573600" cy="125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ROC Curve</a:t>
            </a:r>
            <a:endParaRPr lang="en-IN" sz="3600" b="0" strike="noStrike" spc="-1">
              <a:latin typeface="Times New Roman"/>
            </a:endParaRPr>
          </a:p>
        </p:txBody>
      </p:sp>
      <p:sp>
        <p:nvSpPr>
          <p:cNvPr id="266" name="CustomShape 5"/>
          <p:cNvSpPr/>
          <p:nvPr/>
        </p:nvSpPr>
        <p:spPr>
          <a:xfrm>
            <a:off x="521280" y="1331280"/>
            <a:ext cx="6701400" cy="4764720"/>
          </a:xfrm>
          <a:prstGeom prst="rect">
            <a:avLst/>
          </a:prstGeom>
          <a:no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IN" sz="1500" b="1" spc="-1" dirty="0">
                <a:solidFill>
                  <a:srgbClr val="000000"/>
                </a:solidFill>
                <a:latin typeface="Arial"/>
                <a:ea typeface="DejaVu Sans"/>
              </a:rPr>
              <a:t>Receiver Operating Characteristic(ROC) </a:t>
            </a:r>
            <a:r>
              <a:rPr lang="en-IN" sz="1500" spc="-1" dirty="0">
                <a:solidFill>
                  <a:srgbClr val="000000"/>
                </a:solidFill>
                <a:latin typeface="Arial"/>
                <a:ea typeface="DejaVu Sans"/>
              </a:rPr>
              <a:t>summarizes the model’s performance by evaluating the trade offs between true positive rate (sensitivity) and false positive rate(1- specificity). </a:t>
            </a:r>
          </a:p>
          <a:p>
            <a:pPr>
              <a:lnSpc>
                <a:spcPct val="90000"/>
              </a:lnSpc>
              <a:spcBef>
                <a:spcPts val="1001"/>
              </a:spcBef>
            </a:pPr>
            <a:endParaRPr lang="en-IN" sz="1500" spc="-1" dirty="0" smtClean="0">
              <a:solidFill>
                <a:srgbClr val="000000"/>
              </a:solidFill>
              <a:latin typeface="Arial"/>
              <a:ea typeface="DejaVu Sans"/>
            </a:endParaRPr>
          </a:p>
          <a:p>
            <a:pPr>
              <a:lnSpc>
                <a:spcPct val="90000"/>
              </a:lnSpc>
              <a:spcBef>
                <a:spcPts val="1001"/>
              </a:spcBef>
            </a:pPr>
            <a:r>
              <a:rPr lang="en-US" sz="1500" spc="-1" dirty="0" smtClean="0">
                <a:solidFill>
                  <a:srgbClr val="000000"/>
                </a:solidFill>
                <a:latin typeface="Arial"/>
                <a:ea typeface="DejaVu Sans"/>
              </a:rPr>
              <a:t>The TPR defines how many correct positive results occur among all positive samples available during the test. FPR, on the other hand, defines how many incorrect positive results occur among all negative samples available during the test. </a:t>
            </a:r>
          </a:p>
          <a:p>
            <a:pPr>
              <a:lnSpc>
                <a:spcPct val="90000"/>
              </a:lnSpc>
              <a:spcBef>
                <a:spcPts val="1001"/>
              </a:spcBef>
            </a:pPr>
            <a:endParaRPr lang="en-IN" sz="1500" spc="-1" dirty="0">
              <a:solidFill>
                <a:srgbClr val="000000"/>
              </a:solidFill>
              <a:latin typeface="Arial"/>
              <a:ea typeface="DejaVu Sans"/>
            </a:endParaRPr>
          </a:p>
          <a:p>
            <a:pPr>
              <a:lnSpc>
                <a:spcPct val="90000"/>
              </a:lnSpc>
              <a:spcBef>
                <a:spcPts val="1001"/>
              </a:spcBef>
            </a:pPr>
            <a:r>
              <a:rPr lang="en-IN" sz="1500" b="1" spc="-1" dirty="0">
                <a:solidFill>
                  <a:srgbClr val="000000"/>
                </a:solidFill>
                <a:latin typeface="Arial"/>
                <a:ea typeface="DejaVu Sans"/>
              </a:rPr>
              <a:t>The area under curve (AUC), </a:t>
            </a:r>
            <a:r>
              <a:rPr lang="en-IN" sz="1500" spc="-1" dirty="0">
                <a:solidFill>
                  <a:srgbClr val="000000"/>
                </a:solidFill>
                <a:latin typeface="Arial"/>
                <a:ea typeface="DejaVu Sans"/>
              </a:rPr>
              <a:t>referred to as index of accuracy(A) or concordance index, is a perfect performance metric for ROC curve. Higher the area under curve, better the prediction power of the model. Below is a sample ROC curve. The ROC of a perfect predictive model has TP equals 1 and FP equals 0</a:t>
            </a:r>
            <a:r>
              <a:rPr lang="en-IN" sz="1500" spc="-1" dirty="0" smtClean="0">
                <a:solidFill>
                  <a:srgbClr val="000000"/>
                </a:solidFill>
                <a:latin typeface="Arial"/>
                <a:ea typeface="DejaVu Sans"/>
              </a:rPr>
              <a:t>. </a:t>
            </a:r>
            <a:r>
              <a:rPr lang="en-US" sz="1500" spc="-1" dirty="0">
                <a:solidFill>
                  <a:srgbClr val="000000"/>
                </a:solidFill>
                <a:latin typeface="Arial"/>
                <a:ea typeface="DejaVu Sans"/>
              </a:rPr>
              <a:t>An area of 0.5 represents a model as good as random</a:t>
            </a:r>
            <a:endParaRPr lang="en-IN" sz="1500" spc="-1" dirty="0">
              <a:solidFill>
                <a:srgbClr val="000000"/>
              </a:solidFill>
              <a:latin typeface="Arial"/>
              <a:ea typeface="DejaVu Sans"/>
            </a:endParaRPr>
          </a:p>
          <a:p>
            <a:pPr>
              <a:lnSpc>
                <a:spcPct val="90000"/>
              </a:lnSpc>
              <a:spcBef>
                <a:spcPts val="1001"/>
              </a:spcBef>
            </a:pPr>
            <a:endParaRPr lang="en-IN" sz="1500" b="0" strike="noStrike" spc="-1" dirty="0">
              <a:latin typeface="Times New Roman"/>
            </a:endParaRPr>
          </a:p>
          <a:p>
            <a:r>
              <a:rPr lang="en-IN" sz="1500" b="0" strike="noStrike" spc="-1" dirty="0">
                <a:solidFill>
                  <a:srgbClr val="000000"/>
                </a:solidFill>
                <a:latin typeface="Arial"/>
                <a:ea typeface="DejaVu Sans"/>
              </a:rPr>
              <a:t>Higher the AUC, better the model is at predicting </a:t>
            </a:r>
            <a:r>
              <a:rPr lang="en-IN" sz="1500" b="0" strike="noStrike" spc="-1" dirty="0" smtClean="0">
                <a:solidFill>
                  <a:srgbClr val="000000"/>
                </a:solidFill>
                <a:latin typeface="Arial"/>
                <a:ea typeface="DejaVu Sans"/>
              </a:rPr>
              <a:t> 0s </a:t>
            </a:r>
            <a:r>
              <a:rPr lang="en-IN" sz="1500" b="0" strike="noStrike" spc="-1" dirty="0">
                <a:solidFill>
                  <a:srgbClr val="000000"/>
                </a:solidFill>
                <a:latin typeface="Arial"/>
                <a:ea typeface="DejaVu Sans"/>
              </a:rPr>
              <a:t>as 0s and 1s as 1s. </a:t>
            </a:r>
            <a:endParaRPr lang="en-IN" sz="1500" b="0" strike="noStrike" spc="-1" dirty="0">
              <a:latin typeface="Arial"/>
            </a:endParaRPr>
          </a:p>
          <a:p>
            <a:r>
              <a:rPr lang="en-IN" sz="1500" b="0" strike="noStrike" spc="-1" dirty="0">
                <a:solidFill>
                  <a:srgbClr val="000000"/>
                </a:solidFill>
                <a:latin typeface="Arial"/>
                <a:ea typeface="DejaVu Sans"/>
              </a:rPr>
              <a:t>By analogy, Higher the AUC, better the model is at distinguishing between patients with disease and no disease.</a:t>
            </a:r>
            <a:endParaRPr lang="en-IN" sz="1500" b="0" strike="noStrike" spc="-1" dirty="0">
              <a:latin typeface="Arial"/>
            </a:endParaRPr>
          </a:p>
          <a:p>
            <a:pPr>
              <a:lnSpc>
                <a:spcPct val="90000"/>
              </a:lnSpc>
              <a:spcBef>
                <a:spcPts val="1001"/>
              </a:spcBef>
            </a:pPr>
            <a:r>
              <a:rPr lang="en-IN" sz="1300" b="0" strike="noStrike" spc="-1" dirty="0">
                <a:solidFill>
                  <a:srgbClr val="404040"/>
                </a:solidFill>
                <a:latin typeface="Century Gothic"/>
                <a:ea typeface="DejaVu Sans"/>
              </a:rPr>
              <a:t> </a:t>
            </a:r>
            <a:endParaRPr lang="en-IN" sz="1300" b="0" strike="noStrike" spc="-1" dirty="0">
              <a:latin typeface="Times New Roman"/>
            </a:endParaRPr>
          </a:p>
          <a:p>
            <a:pPr>
              <a:lnSpc>
                <a:spcPct val="90000"/>
              </a:lnSpc>
              <a:spcBef>
                <a:spcPts val="1001"/>
              </a:spcBef>
            </a:pPr>
            <a:endParaRPr lang="en-IN" sz="1300" b="0" strike="noStrike" spc="-1" dirty="0">
              <a:latin typeface="Times New Roman"/>
            </a:endParaRPr>
          </a:p>
        </p:txBody>
      </p:sp>
      <p:pic>
        <p:nvPicPr>
          <p:cNvPr id="267" name="Picture 266"/>
          <p:cNvPicPr/>
          <p:nvPr/>
        </p:nvPicPr>
        <p:blipFill>
          <a:blip r:embed="rId2"/>
          <a:stretch/>
        </p:blipFill>
        <p:spPr>
          <a:xfrm>
            <a:off x="7344000" y="1368000"/>
            <a:ext cx="4773960" cy="4320000"/>
          </a:xfrm>
          <a:prstGeom prst="rect">
            <a:avLst/>
          </a:prstGeom>
          <a:ln>
            <a:solidFill>
              <a:srgbClr val="3465A4"/>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61560" y="-49320"/>
            <a:ext cx="1218780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63" name="CustomShape 2"/>
          <p:cNvSpPr/>
          <p:nvPr/>
        </p:nvSpPr>
        <p:spPr>
          <a:xfrm>
            <a:off x="0" y="0"/>
            <a:ext cx="181800" cy="685692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64" name="CustomShape 3"/>
          <p:cNvSpPr/>
          <p:nvPr/>
        </p:nvSpPr>
        <p:spPr>
          <a:xfrm>
            <a:off x="0" y="6061320"/>
            <a:ext cx="1036800" cy="50508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65" name="CustomShape 4"/>
          <p:cNvSpPr/>
          <p:nvPr/>
        </p:nvSpPr>
        <p:spPr>
          <a:xfrm>
            <a:off x="521280" y="245160"/>
            <a:ext cx="11213520" cy="125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200" b="0" strike="noStrike" spc="-1" dirty="0">
                <a:solidFill>
                  <a:srgbClr val="178DBB"/>
                </a:solidFill>
                <a:latin typeface="Century Gothic"/>
                <a:ea typeface="DejaVu Sans"/>
              </a:rPr>
              <a:t>ROC </a:t>
            </a:r>
            <a:r>
              <a:rPr lang="en-IN" sz="3200" b="0" strike="noStrike" spc="-1" dirty="0" smtClean="0">
                <a:solidFill>
                  <a:srgbClr val="178DBB"/>
                </a:solidFill>
                <a:latin typeface="Century Gothic"/>
                <a:ea typeface="DejaVu Sans"/>
              </a:rPr>
              <a:t>Curve(Receiver Operating characteristic curve)</a:t>
            </a:r>
            <a:endParaRPr lang="en-IN" sz="3200" b="0" strike="noStrike" spc="-1" dirty="0">
              <a:latin typeface="Times New Roman"/>
            </a:endParaRPr>
          </a:p>
        </p:txBody>
      </p:sp>
      <p:sp>
        <p:nvSpPr>
          <p:cNvPr id="266" name="CustomShape 5"/>
          <p:cNvSpPr/>
          <p:nvPr/>
        </p:nvSpPr>
        <p:spPr>
          <a:xfrm>
            <a:off x="521280" y="1331280"/>
            <a:ext cx="6701400" cy="4840920"/>
          </a:xfrm>
          <a:prstGeom prst="rect">
            <a:avLst/>
          </a:prstGeom>
          <a:no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r>
              <a:rPr lang="en-US" sz="1600" dirty="0" smtClean="0"/>
              <a:t>Wouldn't it be nice if we could see how sensitivity and specificity are affected by various thresholds, without actually changing the threshold?</a:t>
            </a:r>
          </a:p>
          <a:p>
            <a:r>
              <a:rPr lang="en-US" b="1" dirty="0" smtClean="0"/>
              <a:t>Answer:</a:t>
            </a:r>
            <a:r>
              <a:rPr lang="en-US" dirty="0" smtClean="0"/>
              <a:t> Plot the ROC curve.</a:t>
            </a:r>
          </a:p>
          <a:p>
            <a:endParaRPr lang="en-US" sz="1400" dirty="0"/>
          </a:p>
          <a:p>
            <a:endParaRPr lang="en-US" sz="1400" dirty="0" smtClean="0"/>
          </a:p>
          <a:p>
            <a:r>
              <a:rPr lang="en-US" sz="1600" dirty="0" smtClean="0"/>
              <a:t>ROC curve can help you to </a:t>
            </a:r>
            <a:r>
              <a:rPr lang="en-US" sz="1600" b="1" dirty="0" smtClean="0"/>
              <a:t>choose a threshold</a:t>
            </a:r>
            <a:r>
              <a:rPr lang="en-US" sz="1600" dirty="0" smtClean="0"/>
              <a:t> that balances sensitivity and specificity in a way that makes sense for your particular context</a:t>
            </a:r>
          </a:p>
          <a:p>
            <a:endParaRPr lang="en-US" sz="1600" dirty="0"/>
          </a:p>
          <a:p>
            <a:r>
              <a:rPr lang="en-US" sz="1600" dirty="0" smtClean="0"/>
              <a:t>You can't actually </a:t>
            </a:r>
            <a:r>
              <a:rPr lang="en-US" sz="1600" b="1" dirty="0" smtClean="0"/>
              <a:t>see the thresholds</a:t>
            </a:r>
            <a:r>
              <a:rPr lang="en-US" sz="1600" dirty="0" smtClean="0"/>
              <a:t> used to generate the curve on the ROC curve itself.</a:t>
            </a:r>
          </a:p>
          <a:p>
            <a:endParaRPr lang="en-US" sz="1400" dirty="0"/>
          </a:p>
          <a:p>
            <a:r>
              <a:rPr lang="en-US" sz="1500" dirty="0" smtClean="0"/>
              <a:t>AUC is useful as a </a:t>
            </a:r>
            <a:r>
              <a:rPr lang="en-US" sz="1500" b="1" dirty="0" smtClean="0"/>
              <a:t>single number summary</a:t>
            </a:r>
            <a:r>
              <a:rPr lang="en-US" sz="1500" dirty="0" smtClean="0"/>
              <a:t> of classifier performance</a:t>
            </a:r>
          </a:p>
          <a:p>
            <a:r>
              <a:rPr lang="en-US" sz="1500" dirty="0" smtClean="0"/>
              <a:t>Higher value = better classifier</a:t>
            </a:r>
          </a:p>
          <a:p>
            <a:endParaRPr lang="en-US" sz="1500" dirty="0" smtClean="0"/>
          </a:p>
          <a:p>
            <a:r>
              <a:rPr lang="en-US" sz="2000" b="1" dirty="0" smtClean="0"/>
              <a:t>ROC/ AUC is useful even when there is class balance</a:t>
            </a:r>
            <a:r>
              <a:rPr lang="en-US" sz="2000" b="1" dirty="0"/>
              <a:t>.</a:t>
            </a:r>
            <a:endParaRPr lang="en-US" sz="2000" b="1" dirty="0" smtClean="0"/>
          </a:p>
          <a:p>
            <a:endParaRPr lang="en-US" sz="1500" dirty="0"/>
          </a:p>
          <a:p>
            <a:r>
              <a:rPr lang="en-US" b="1" dirty="0" smtClean="0"/>
              <a:t>For Unbalanced data set we use Precision and Recall curve and AUV for model accuracy.</a:t>
            </a:r>
          </a:p>
          <a:p>
            <a:endParaRPr lang="en-US" sz="1400" dirty="0" smtClean="0"/>
          </a:p>
          <a:p>
            <a:pPr>
              <a:lnSpc>
                <a:spcPct val="90000"/>
              </a:lnSpc>
              <a:spcBef>
                <a:spcPts val="1001"/>
              </a:spcBef>
            </a:pPr>
            <a:endParaRPr lang="en-IN" sz="1300" b="0" strike="noStrike" spc="-1" dirty="0">
              <a:latin typeface="Times New Roman"/>
            </a:endParaRPr>
          </a:p>
        </p:txBody>
      </p:sp>
      <p:pic>
        <p:nvPicPr>
          <p:cNvPr id="267" name="Picture 266"/>
          <p:cNvPicPr/>
          <p:nvPr/>
        </p:nvPicPr>
        <p:blipFill>
          <a:blip r:embed="rId2"/>
          <a:stretch/>
        </p:blipFill>
        <p:spPr>
          <a:xfrm>
            <a:off x="7344000" y="1368000"/>
            <a:ext cx="4773960" cy="4320000"/>
          </a:xfrm>
          <a:prstGeom prst="rect">
            <a:avLst/>
          </a:prstGeom>
          <a:ln>
            <a:solidFill>
              <a:srgbClr val="3465A4"/>
            </a:solid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61560" y="-49320"/>
            <a:ext cx="12187800" cy="6856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263" name="CustomShape 2"/>
          <p:cNvSpPr/>
          <p:nvPr/>
        </p:nvSpPr>
        <p:spPr>
          <a:xfrm>
            <a:off x="0" y="0"/>
            <a:ext cx="181800" cy="685692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64" name="CustomShape 3"/>
          <p:cNvSpPr/>
          <p:nvPr/>
        </p:nvSpPr>
        <p:spPr>
          <a:xfrm>
            <a:off x="0" y="6061320"/>
            <a:ext cx="1036800" cy="50508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65" name="CustomShape 4"/>
          <p:cNvSpPr/>
          <p:nvPr/>
        </p:nvSpPr>
        <p:spPr>
          <a:xfrm>
            <a:off x="521280" y="245160"/>
            <a:ext cx="11213520" cy="125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200" b="0" strike="noStrike" spc="-1" dirty="0">
                <a:solidFill>
                  <a:srgbClr val="178DBB"/>
                </a:solidFill>
                <a:latin typeface="Century Gothic"/>
                <a:ea typeface="DejaVu Sans"/>
              </a:rPr>
              <a:t>ROC </a:t>
            </a:r>
            <a:r>
              <a:rPr lang="en-IN" sz="3200" b="0" strike="noStrike" spc="-1" dirty="0" smtClean="0">
                <a:solidFill>
                  <a:srgbClr val="178DBB"/>
                </a:solidFill>
                <a:latin typeface="Century Gothic"/>
                <a:ea typeface="DejaVu Sans"/>
              </a:rPr>
              <a:t>Curve(Receiver Operating characteristic curve)</a:t>
            </a:r>
            <a:endParaRPr lang="en-IN" sz="3200" b="0" strike="noStrike" spc="-1" dirty="0">
              <a:latin typeface="Times New Roman"/>
            </a:endParaRPr>
          </a:p>
        </p:txBody>
      </p:sp>
      <p:sp>
        <p:nvSpPr>
          <p:cNvPr id="266" name="CustomShape 5"/>
          <p:cNvSpPr/>
          <p:nvPr/>
        </p:nvSpPr>
        <p:spPr>
          <a:xfrm>
            <a:off x="521280" y="1331280"/>
            <a:ext cx="10375320" cy="4840920"/>
          </a:xfrm>
          <a:prstGeom prst="rect">
            <a:avLst/>
          </a:prstGeom>
          <a:no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r>
              <a:rPr lang="en-US" sz="3200" dirty="0"/>
              <a:t>https://machinelearningmastery.com/roc-curves-and-precision-recall-curves-for-classification-in-python/</a:t>
            </a:r>
            <a:endParaRPr lang="en-IN" sz="3200" b="0" strike="noStrike" spc="-1" dirty="0">
              <a:latin typeface="Times New Roman"/>
            </a:endParaRPr>
          </a:p>
        </p:txBody>
      </p:sp>
    </p:spTree>
    <p:extLst>
      <p:ext uri="{BB962C8B-B14F-4D97-AF65-F5344CB8AC3E}">
        <p14:creationId xmlns:p14="http://schemas.microsoft.com/office/powerpoint/2010/main" val="4827342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521280" y="245160"/>
            <a:ext cx="8622720" cy="90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Multi-Class &amp; Multi-label Problems</a:t>
            </a:r>
            <a:endParaRPr lang="en-IN" sz="3600" b="0" strike="noStrike" spc="-1">
              <a:latin typeface="Arial"/>
            </a:endParaRPr>
          </a:p>
        </p:txBody>
      </p:sp>
      <p:pic>
        <p:nvPicPr>
          <p:cNvPr id="269" name="Picture 268"/>
          <p:cNvPicPr/>
          <p:nvPr/>
        </p:nvPicPr>
        <p:blipFill>
          <a:blip r:embed="rId2"/>
          <a:stretch/>
        </p:blipFill>
        <p:spPr>
          <a:xfrm>
            <a:off x="648000" y="1145160"/>
            <a:ext cx="5184000" cy="3390840"/>
          </a:xfrm>
          <a:prstGeom prst="rect">
            <a:avLst/>
          </a:prstGeom>
          <a:ln>
            <a:noFill/>
          </a:ln>
        </p:spPr>
      </p:pic>
      <p:sp>
        <p:nvSpPr>
          <p:cNvPr id="270" name="TextShape 2"/>
          <p:cNvSpPr txBox="1"/>
          <p:nvPr/>
        </p:nvSpPr>
        <p:spPr>
          <a:xfrm>
            <a:off x="6984000" y="1197720"/>
            <a:ext cx="4320000" cy="602280"/>
          </a:xfrm>
          <a:prstGeom prst="rect">
            <a:avLst/>
          </a:prstGeom>
          <a:noFill/>
          <a:ln>
            <a:solidFill>
              <a:srgbClr val="0084D1"/>
            </a:solidFill>
          </a:ln>
        </p:spPr>
        <p:txBody>
          <a:bodyPr lIns="90000" tIns="45000" rIns="90000" bIns="45000" anchor="ctr"/>
          <a:lstStyle/>
          <a:p>
            <a:pPr algn="ctr"/>
            <a:r>
              <a:rPr lang="en-IN" sz="1800" b="0" strike="noStrike" spc="-1">
                <a:latin typeface="Arial"/>
              </a:rPr>
              <a:t>What features this  landscape has ?</a:t>
            </a:r>
          </a:p>
        </p:txBody>
      </p:sp>
      <p:sp>
        <p:nvSpPr>
          <p:cNvPr id="271" name="TextShape 3"/>
          <p:cNvSpPr txBox="1"/>
          <p:nvPr/>
        </p:nvSpPr>
        <p:spPr>
          <a:xfrm>
            <a:off x="6984000" y="2277720"/>
            <a:ext cx="4320000" cy="602280"/>
          </a:xfrm>
          <a:prstGeom prst="rect">
            <a:avLst/>
          </a:prstGeom>
          <a:noFill/>
          <a:ln>
            <a:solidFill>
              <a:srgbClr val="0084D1"/>
            </a:solidFill>
          </a:ln>
        </p:spPr>
        <p:txBody>
          <a:bodyPr lIns="90000" tIns="45000" rIns="90000" bIns="45000" anchor="ctr"/>
          <a:lstStyle/>
          <a:p>
            <a:pPr algn="ctr"/>
            <a:r>
              <a:rPr lang="en-IN" sz="1800" b="0" strike="noStrike" spc="-1">
                <a:latin typeface="Arial"/>
              </a:rPr>
              <a:t>It is always a “AND” </a:t>
            </a:r>
          </a:p>
        </p:txBody>
      </p:sp>
      <p:sp>
        <p:nvSpPr>
          <p:cNvPr id="272" name="Line 4"/>
          <p:cNvSpPr/>
          <p:nvPr/>
        </p:nvSpPr>
        <p:spPr>
          <a:xfrm>
            <a:off x="360000" y="4680000"/>
            <a:ext cx="11592000" cy="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73" name="TextShape 5"/>
          <p:cNvSpPr txBox="1"/>
          <p:nvPr/>
        </p:nvSpPr>
        <p:spPr>
          <a:xfrm>
            <a:off x="648000" y="5373720"/>
            <a:ext cx="11304000" cy="602280"/>
          </a:xfrm>
          <a:prstGeom prst="rect">
            <a:avLst/>
          </a:prstGeom>
          <a:noFill/>
          <a:ln>
            <a:solidFill>
              <a:srgbClr val="0084D1"/>
            </a:solidFill>
          </a:ln>
        </p:spPr>
        <p:txBody>
          <a:bodyPr lIns="90000" tIns="45000" rIns="90000" bIns="45000" anchor="ctr"/>
          <a:lstStyle/>
          <a:p>
            <a:r>
              <a:rPr lang="en-IN" sz="1800" b="1" strike="noStrike" spc="-1">
                <a:latin typeface="Arial"/>
              </a:rPr>
              <a:t>Multi Class has OR operation  : </a:t>
            </a:r>
            <a:r>
              <a:rPr lang="en-IN" sz="1800" b="0" strike="noStrike" spc="-1">
                <a:latin typeface="Arial"/>
              </a:rPr>
              <a:t>Winter or Summer |  Movie is Hit or FLOP or Average</a:t>
            </a:r>
            <a:endParaRPr lang="en-IN" sz="1800" b="1"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Picture 273"/>
          <p:cNvPicPr/>
          <p:nvPr/>
        </p:nvPicPr>
        <p:blipFill>
          <a:blip r:embed="rId2"/>
          <a:stretch/>
        </p:blipFill>
        <p:spPr>
          <a:xfrm>
            <a:off x="1008000" y="1504440"/>
            <a:ext cx="3659400" cy="4471560"/>
          </a:xfrm>
          <a:prstGeom prst="rect">
            <a:avLst/>
          </a:prstGeom>
          <a:ln>
            <a:solidFill>
              <a:srgbClr val="3465A4"/>
            </a:solidFill>
          </a:ln>
        </p:spPr>
      </p:pic>
      <p:sp>
        <p:nvSpPr>
          <p:cNvPr id="275" name="CustomShape 1"/>
          <p:cNvSpPr/>
          <p:nvPr/>
        </p:nvSpPr>
        <p:spPr>
          <a:xfrm>
            <a:off x="521280" y="245160"/>
            <a:ext cx="10854720" cy="90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Multi-Class problems with Logistic Regression</a:t>
            </a:r>
            <a:endParaRPr lang="en-IN" sz="3600" b="0" strike="noStrike" spc="-1">
              <a:latin typeface="Times New Roman"/>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21280" y="245160"/>
            <a:ext cx="6573600" cy="90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a:bodyPr>
          <a:lstStyle/>
          <a:p>
            <a:pPr>
              <a:lnSpc>
                <a:spcPct val="100000"/>
              </a:lnSpc>
            </a:pPr>
            <a:r>
              <a:rPr lang="en-IN" sz="3600" b="0" strike="noStrike" spc="-1">
                <a:solidFill>
                  <a:srgbClr val="178DBB"/>
                </a:solidFill>
                <a:latin typeface="Century Gothic"/>
                <a:ea typeface="DejaVu Sans"/>
              </a:rPr>
              <a:t>Multi-Label : Binary Relevance</a:t>
            </a:r>
            <a:endParaRPr lang="en-IN" sz="3600" b="0" strike="noStrike" spc="-1">
              <a:latin typeface="Times New Roman"/>
            </a:endParaRPr>
          </a:p>
        </p:txBody>
      </p:sp>
      <p:pic>
        <p:nvPicPr>
          <p:cNvPr id="277" name="Picture 276"/>
          <p:cNvPicPr/>
          <p:nvPr/>
        </p:nvPicPr>
        <p:blipFill>
          <a:blip r:embed="rId2"/>
          <a:stretch/>
        </p:blipFill>
        <p:spPr>
          <a:xfrm>
            <a:off x="792000" y="3528000"/>
            <a:ext cx="2183400" cy="2160000"/>
          </a:xfrm>
          <a:prstGeom prst="rect">
            <a:avLst/>
          </a:prstGeom>
          <a:ln>
            <a:noFill/>
          </a:ln>
        </p:spPr>
      </p:pic>
      <p:pic>
        <p:nvPicPr>
          <p:cNvPr id="278" name="Picture 277"/>
          <p:cNvPicPr/>
          <p:nvPr/>
        </p:nvPicPr>
        <p:blipFill>
          <a:blip r:embed="rId3"/>
          <a:stretch/>
        </p:blipFill>
        <p:spPr>
          <a:xfrm>
            <a:off x="4649760" y="3520800"/>
            <a:ext cx="966240" cy="2167200"/>
          </a:xfrm>
          <a:prstGeom prst="rect">
            <a:avLst/>
          </a:prstGeom>
          <a:ln>
            <a:noFill/>
          </a:ln>
        </p:spPr>
      </p:pic>
      <p:pic>
        <p:nvPicPr>
          <p:cNvPr id="279" name="Picture 278"/>
          <p:cNvPicPr/>
          <p:nvPr/>
        </p:nvPicPr>
        <p:blipFill>
          <a:blip r:embed="rId4"/>
          <a:stretch/>
        </p:blipFill>
        <p:spPr>
          <a:xfrm>
            <a:off x="6453000" y="3528000"/>
            <a:ext cx="963000" cy="2133000"/>
          </a:xfrm>
          <a:prstGeom prst="rect">
            <a:avLst/>
          </a:prstGeom>
          <a:ln>
            <a:noFill/>
          </a:ln>
        </p:spPr>
      </p:pic>
      <p:pic>
        <p:nvPicPr>
          <p:cNvPr id="280" name="Picture 279"/>
          <p:cNvPicPr/>
          <p:nvPr/>
        </p:nvPicPr>
        <p:blipFill>
          <a:blip r:embed="rId5"/>
          <a:stretch/>
        </p:blipFill>
        <p:spPr>
          <a:xfrm>
            <a:off x="8064000" y="3517200"/>
            <a:ext cx="936000" cy="2117880"/>
          </a:xfrm>
          <a:prstGeom prst="rect">
            <a:avLst/>
          </a:prstGeom>
          <a:ln>
            <a:noFill/>
          </a:ln>
        </p:spPr>
      </p:pic>
      <p:pic>
        <p:nvPicPr>
          <p:cNvPr id="281" name="Picture 280"/>
          <p:cNvPicPr/>
          <p:nvPr/>
        </p:nvPicPr>
        <p:blipFill>
          <a:blip r:embed="rId6"/>
          <a:stretch/>
        </p:blipFill>
        <p:spPr>
          <a:xfrm>
            <a:off x="9720000" y="3557160"/>
            <a:ext cx="936000" cy="2083320"/>
          </a:xfrm>
          <a:prstGeom prst="rect">
            <a:avLst/>
          </a:prstGeom>
          <a:ln>
            <a:noFill/>
          </a:ln>
        </p:spPr>
      </p:pic>
      <p:sp>
        <p:nvSpPr>
          <p:cNvPr id="282" name="TextShape 2"/>
          <p:cNvSpPr txBox="1"/>
          <p:nvPr/>
        </p:nvSpPr>
        <p:spPr>
          <a:xfrm>
            <a:off x="576000" y="1773720"/>
            <a:ext cx="11304000" cy="602280"/>
          </a:xfrm>
          <a:prstGeom prst="rect">
            <a:avLst/>
          </a:prstGeom>
          <a:noFill/>
          <a:ln>
            <a:solidFill>
              <a:srgbClr val="0084D1"/>
            </a:solidFill>
          </a:ln>
        </p:spPr>
        <p:txBody>
          <a:bodyPr lIns="90000" tIns="45000" rIns="90000" bIns="45000" anchor="ctr"/>
          <a:lstStyle/>
          <a:p>
            <a:r>
              <a:rPr lang="en-IN" sz="1800" b="1" strike="noStrike" spc="-1">
                <a:solidFill>
                  <a:srgbClr val="474646"/>
                </a:solidFill>
                <a:latin typeface="Arial"/>
                <a:ea typeface="Arial"/>
              </a:rPr>
              <a:t>In binary relevance, this problem is broken into 4 different single class classification problems as shown in the figure below.</a:t>
            </a:r>
            <a:endParaRPr lang="en-IN" sz="1800" b="0" strike="noStrike" spc="-1">
              <a:solidFill>
                <a:srgbClr val="474646"/>
              </a:solidFill>
              <a:latin typeface="Arial"/>
              <a:ea typeface="Arial"/>
            </a:endParaRPr>
          </a:p>
        </p:txBody>
      </p:sp>
      <p:sp>
        <p:nvSpPr>
          <p:cNvPr id="283" name="TextShape 3"/>
          <p:cNvSpPr txBox="1"/>
          <p:nvPr/>
        </p:nvSpPr>
        <p:spPr>
          <a:xfrm>
            <a:off x="4320000" y="2791800"/>
            <a:ext cx="1584000" cy="602280"/>
          </a:xfrm>
          <a:prstGeom prst="rect">
            <a:avLst/>
          </a:prstGeom>
          <a:noFill/>
          <a:ln>
            <a:solidFill>
              <a:srgbClr val="0084D1"/>
            </a:solidFill>
          </a:ln>
        </p:spPr>
        <p:txBody>
          <a:bodyPr lIns="90000" tIns="45000" rIns="90000" bIns="45000" anchor="ctr"/>
          <a:lstStyle/>
          <a:p>
            <a:r>
              <a:rPr lang="en-IN" sz="1800" b="1" strike="noStrike" spc="-1">
                <a:solidFill>
                  <a:srgbClr val="474646"/>
                </a:solidFill>
                <a:latin typeface="Arial"/>
                <a:ea typeface="Arial"/>
              </a:rPr>
              <a:t>Classifier : 1</a:t>
            </a:r>
            <a:endParaRPr lang="en-IN" sz="1800" b="0" strike="noStrike" spc="-1">
              <a:solidFill>
                <a:srgbClr val="474646"/>
              </a:solidFill>
              <a:latin typeface="Arial"/>
              <a:ea typeface="Arial"/>
            </a:endParaRPr>
          </a:p>
        </p:txBody>
      </p:sp>
      <p:sp>
        <p:nvSpPr>
          <p:cNvPr id="284" name="TextShape 4"/>
          <p:cNvSpPr txBox="1"/>
          <p:nvPr/>
        </p:nvSpPr>
        <p:spPr>
          <a:xfrm>
            <a:off x="7776000" y="2808000"/>
            <a:ext cx="1584000" cy="602280"/>
          </a:xfrm>
          <a:prstGeom prst="rect">
            <a:avLst/>
          </a:prstGeom>
          <a:noFill/>
          <a:ln>
            <a:solidFill>
              <a:srgbClr val="0084D1"/>
            </a:solidFill>
          </a:ln>
        </p:spPr>
        <p:txBody>
          <a:bodyPr lIns="90000" tIns="45000" rIns="90000" bIns="45000" anchor="ctr"/>
          <a:lstStyle/>
          <a:p>
            <a:r>
              <a:rPr lang="en-IN" sz="1800" b="1" strike="noStrike" spc="-1">
                <a:solidFill>
                  <a:srgbClr val="474646"/>
                </a:solidFill>
                <a:latin typeface="Arial"/>
                <a:ea typeface="Arial"/>
              </a:rPr>
              <a:t>Classifier : 3</a:t>
            </a:r>
            <a:endParaRPr lang="en-IN" sz="1800" b="0" strike="noStrike" spc="-1">
              <a:solidFill>
                <a:srgbClr val="474646"/>
              </a:solidFill>
              <a:latin typeface="Arial"/>
              <a:ea typeface="Arial"/>
            </a:endParaRPr>
          </a:p>
        </p:txBody>
      </p:sp>
      <p:sp>
        <p:nvSpPr>
          <p:cNvPr id="285" name="TextShape 5"/>
          <p:cNvSpPr txBox="1"/>
          <p:nvPr/>
        </p:nvSpPr>
        <p:spPr>
          <a:xfrm>
            <a:off x="6048000" y="2792160"/>
            <a:ext cx="1584000" cy="602280"/>
          </a:xfrm>
          <a:prstGeom prst="rect">
            <a:avLst/>
          </a:prstGeom>
          <a:noFill/>
          <a:ln>
            <a:solidFill>
              <a:srgbClr val="0084D1"/>
            </a:solidFill>
          </a:ln>
        </p:spPr>
        <p:txBody>
          <a:bodyPr lIns="90000" tIns="45000" rIns="90000" bIns="45000" anchor="ctr"/>
          <a:lstStyle/>
          <a:p>
            <a:r>
              <a:rPr lang="en-IN" sz="1800" b="1" strike="noStrike" spc="-1">
                <a:solidFill>
                  <a:srgbClr val="474646"/>
                </a:solidFill>
                <a:latin typeface="Arial"/>
                <a:ea typeface="Arial"/>
              </a:rPr>
              <a:t>Classifier : 2</a:t>
            </a:r>
            <a:endParaRPr lang="en-IN" sz="1800" b="0" strike="noStrike" spc="-1">
              <a:solidFill>
                <a:srgbClr val="474646"/>
              </a:solidFill>
              <a:latin typeface="Arial"/>
              <a:ea typeface="Arial"/>
            </a:endParaRPr>
          </a:p>
        </p:txBody>
      </p:sp>
      <p:sp>
        <p:nvSpPr>
          <p:cNvPr id="286" name="TextShape 6"/>
          <p:cNvSpPr txBox="1"/>
          <p:nvPr/>
        </p:nvSpPr>
        <p:spPr>
          <a:xfrm>
            <a:off x="9504000" y="2808000"/>
            <a:ext cx="1584000" cy="602280"/>
          </a:xfrm>
          <a:prstGeom prst="rect">
            <a:avLst/>
          </a:prstGeom>
          <a:noFill/>
          <a:ln>
            <a:solidFill>
              <a:srgbClr val="0084D1"/>
            </a:solidFill>
          </a:ln>
        </p:spPr>
        <p:txBody>
          <a:bodyPr lIns="90000" tIns="45000" rIns="90000" bIns="45000" anchor="ctr"/>
          <a:lstStyle/>
          <a:p>
            <a:r>
              <a:rPr lang="en-IN" sz="1800" b="1" strike="noStrike" spc="-1">
                <a:solidFill>
                  <a:srgbClr val="474646"/>
                </a:solidFill>
                <a:latin typeface="Arial"/>
                <a:ea typeface="Arial"/>
              </a:rPr>
              <a:t>Classifier : 4</a:t>
            </a:r>
            <a:endParaRPr lang="en-IN" sz="1800" b="0" strike="noStrike" spc="-1">
              <a:solidFill>
                <a:srgbClr val="474646"/>
              </a:solidFill>
              <a:latin typeface="Arial"/>
              <a:ea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521280" y="245160"/>
            <a:ext cx="6573600" cy="90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Multi-Label : Classifier Chains</a:t>
            </a:r>
            <a:endParaRPr lang="en-IN" sz="3600" b="0" strike="noStrike" spc="-1">
              <a:latin typeface="Times New Roman"/>
            </a:endParaRPr>
          </a:p>
        </p:txBody>
      </p:sp>
      <p:pic>
        <p:nvPicPr>
          <p:cNvPr id="288" name="Picture 287"/>
          <p:cNvPicPr/>
          <p:nvPr/>
        </p:nvPicPr>
        <p:blipFill>
          <a:blip r:embed="rId2"/>
          <a:stretch/>
        </p:blipFill>
        <p:spPr>
          <a:xfrm>
            <a:off x="720000" y="2808000"/>
            <a:ext cx="966240" cy="2167200"/>
          </a:xfrm>
          <a:prstGeom prst="rect">
            <a:avLst/>
          </a:prstGeom>
          <a:ln>
            <a:solidFill>
              <a:srgbClr val="3465A4"/>
            </a:solidFill>
          </a:ln>
        </p:spPr>
      </p:pic>
      <p:pic>
        <p:nvPicPr>
          <p:cNvPr id="289" name="Picture 288"/>
          <p:cNvPicPr/>
          <p:nvPr/>
        </p:nvPicPr>
        <p:blipFill>
          <a:blip r:embed="rId3"/>
          <a:srcRect l="53741"/>
          <a:stretch/>
        </p:blipFill>
        <p:spPr>
          <a:xfrm>
            <a:off x="6408000" y="2778120"/>
            <a:ext cx="432000" cy="2117880"/>
          </a:xfrm>
          <a:prstGeom prst="rect">
            <a:avLst/>
          </a:prstGeom>
          <a:ln>
            <a:solidFill>
              <a:srgbClr val="3465A4"/>
            </a:solidFill>
          </a:ln>
        </p:spPr>
      </p:pic>
      <p:pic>
        <p:nvPicPr>
          <p:cNvPr id="290" name="Picture 289"/>
          <p:cNvPicPr/>
          <p:nvPr/>
        </p:nvPicPr>
        <p:blipFill>
          <a:blip r:embed="rId4"/>
          <a:srcRect l="61441"/>
          <a:stretch/>
        </p:blipFill>
        <p:spPr>
          <a:xfrm>
            <a:off x="9936000" y="2740680"/>
            <a:ext cx="360000" cy="2083320"/>
          </a:xfrm>
          <a:prstGeom prst="rect">
            <a:avLst/>
          </a:prstGeom>
          <a:ln>
            <a:solidFill>
              <a:srgbClr val="3465A4"/>
            </a:solidFill>
          </a:ln>
        </p:spPr>
      </p:pic>
      <p:sp>
        <p:nvSpPr>
          <p:cNvPr id="291" name="TextShape 2"/>
          <p:cNvSpPr txBox="1"/>
          <p:nvPr/>
        </p:nvSpPr>
        <p:spPr>
          <a:xfrm>
            <a:off x="576000" y="1152000"/>
            <a:ext cx="11304000" cy="602280"/>
          </a:xfrm>
          <a:prstGeom prst="rect">
            <a:avLst/>
          </a:prstGeom>
          <a:noFill/>
          <a:ln>
            <a:solidFill>
              <a:srgbClr val="0084D1"/>
            </a:solidFill>
          </a:ln>
        </p:spPr>
        <p:txBody>
          <a:bodyPr lIns="90000" tIns="45000" rIns="90000" bIns="45000" anchor="ctr"/>
          <a:lstStyle/>
          <a:p>
            <a:r>
              <a:rPr lang="en-IN" sz="1500" b="1" strike="noStrike" spc="-1">
                <a:solidFill>
                  <a:srgbClr val="474646"/>
                </a:solidFill>
                <a:latin typeface="Arial"/>
                <a:ea typeface="Arial"/>
              </a:rPr>
              <a:t>In classifier chains, this problem would be transformed into 4 different single label problems, just like shown below. </a:t>
            </a:r>
            <a:endParaRPr lang="en-IN" sz="1500" b="0" strike="noStrike" spc="-1">
              <a:solidFill>
                <a:srgbClr val="474646"/>
              </a:solidFill>
              <a:latin typeface="Arial"/>
              <a:ea typeface="Arial"/>
            </a:endParaRPr>
          </a:p>
        </p:txBody>
      </p:sp>
      <p:pic>
        <p:nvPicPr>
          <p:cNvPr id="292" name="Picture 291"/>
          <p:cNvPicPr/>
          <p:nvPr/>
        </p:nvPicPr>
        <p:blipFill>
          <a:blip r:embed="rId2"/>
          <a:stretch/>
        </p:blipFill>
        <p:spPr>
          <a:xfrm>
            <a:off x="2520000" y="2800800"/>
            <a:ext cx="966240" cy="2167200"/>
          </a:xfrm>
          <a:prstGeom prst="rect">
            <a:avLst/>
          </a:prstGeom>
          <a:ln>
            <a:solidFill>
              <a:srgbClr val="3465A4"/>
            </a:solidFill>
          </a:ln>
        </p:spPr>
      </p:pic>
      <p:pic>
        <p:nvPicPr>
          <p:cNvPr id="293" name="Picture 292"/>
          <p:cNvPicPr/>
          <p:nvPr/>
        </p:nvPicPr>
        <p:blipFill>
          <a:blip r:embed="rId5"/>
          <a:stretch/>
        </p:blipFill>
        <p:spPr>
          <a:xfrm>
            <a:off x="3683880" y="2808000"/>
            <a:ext cx="420120" cy="2160000"/>
          </a:xfrm>
          <a:prstGeom prst="rect">
            <a:avLst/>
          </a:prstGeom>
          <a:ln>
            <a:noFill/>
          </a:ln>
        </p:spPr>
      </p:pic>
      <p:pic>
        <p:nvPicPr>
          <p:cNvPr id="294" name="Picture 293"/>
          <p:cNvPicPr/>
          <p:nvPr/>
        </p:nvPicPr>
        <p:blipFill>
          <a:blip r:embed="rId6"/>
          <a:stretch/>
        </p:blipFill>
        <p:spPr>
          <a:xfrm>
            <a:off x="4925160" y="2725560"/>
            <a:ext cx="1348920" cy="2170440"/>
          </a:xfrm>
          <a:prstGeom prst="rect">
            <a:avLst/>
          </a:prstGeom>
          <a:ln>
            <a:noFill/>
          </a:ln>
        </p:spPr>
      </p:pic>
      <p:pic>
        <p:nvPicPr>
          <p:cNvPr id="295" name="Picture 294"/>
          <p:cNvPicPr/>
          <p:nvPr/>
        </p:nvPicPr>
        <p:blipFill>
          <a:blip r:embed="rId7"/>
          <a:stretch/>
        </p:blipFill>
        <p:spPr>
          <a:xfrm>
            <a:off x="8064000" y="2756520"/>
            <a:ext cx="1764720" cy="2139480"/>
          </a:xfrm>
          <a:prstGeom prst="rect">
            <a:avLst/>
          </a:prstGeom>
          <a:ln>
            <a:noFill/>
          </a:ln>
        </p:spPr>
      </p:pic>
      <p:sp>
        <p:nvSpPr>
          <p:cNvPr id="296" name="CustomShape 3"/>
          <p:cNvSpPr/>
          <p:nvPr/>
        </p:nvSpPr>
        <p:spPr>
          <a:xfrm>
            <a:off x="1800360" y="3744360"/>
            <a:ext cx="719640" cy="215640"/>
          </a:xfrm>
          <a:custGeom>
            <a:avLst/>
            <a:gdLst/>
            <a:ahLst/>
            <a:cxnLst/>
            <a:rect l="0" t="0" r="r" b="b"/>
            <a:pathLst>
              <a:path w="2001" h="601">
                <a:moveTo>
                  <a:pt x="0" y="150"/>
                </a:moveTo>
                <a:lnTo>
                  <a:pt x="1500" y="150"/>
                </a:lnTo>
                <a:lnTo>
                  <a:pt x="1500" y="0"/>
                </a:lnTo>
                <a:lnTo>
                  <a:pt x="2000" y="300"/>
                </a:lnTo>
                <a:lnTo>
                  <a:pt x="1500" y="600"/>
                </a:lnTo>
                <a:lnTo>
                  <a:pt x="1500" y="450"/>
                </a:lnTo>
                <a:lnTo>
                  <a:pt x="0" y="450"/>
                </a:lnTo>
                <a:lnTo>
                  <a:pt x="0" y="1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97" name="CustomShape 4"/>
          <p:cNvSpPr/>
          <p:nvPr/>
        </p:nvSpPr>
        <p:spPr>
          <a:xfrm>
            <a:off x="4176000" y="3744000"/>
            <a:ext cx="719640" cy="215640"/>
          </a:xfrm>
          <a:custGeom>
            <a:avLst/>
            <a:gdLst/>
            <a:ahLst/>
            <a:cxnLst/>
            <a:rect l="0" t="0" r="r" b="b"/>
            <a:pathLst>
              <a:path w="2001" h="601">
                <a:moveTo>
                  <a:pt x="0" y="150"/>
                </a:moveTo>
                <a:lnTo>
                  <a:pt x="1500" y="150"/>
                </a:lnTo>
                <a:lnTo>
                  <a:pt x="1500" y="0"/>
                </a:lnTo>
                <a:lnTo>
                  <a:pt x="2000" y="300"/>
                </a:lnTo>
                <a:lnTo>
                  <a:pt x="1500" y="600"/>
                </a:lnTo>
                <a:lnTo>
                  <a:pt x="1500" y="450"/>
                </a:lnTo>
                <a:lnTo>
                  <a:pt x="0" y="450"/>
                </a:lnTo>
                <a:lnTo>
                  <a:pt x="0" y="1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98" name="CustomShape 5"/>
          <p:cNvSpPr/>
          <p:nvPr/>
        </p:nvSpPr>
        <p:spPr>
          <a:xfrm>
            <a:off x="7056360" y="3672360"/>
            <a:ext cx="719640" cy="215640"/>
          </a:xfrm>
          <a:custGeom>
            <a:avLst/>
            <a:gdLst/>
            <a:ahLst/>
            <a:cxnLst/>
            <a:rect l="0" t="0" r="r" b="b"/>
            <a:pathLst>
              <a:path w="2001" h="601">
                <a:moveTo>
                  <a:pt x="0" y="150"/>
                </a:moveTo>
                <a:lnTo>
                  <a:pt x="1500" y="150"/>
                </a:lnTo>
                <a:lnTo>
                  <a:pt x="1500" y="0"/>
                </a:lnTo>
                <a:lnTo>
                  <a:pt x="2000" y="300"/>
                </a:lnTo>
                <a:lnTo>
                  <a:pt x="1500" y="600"/>
                </a:lnTo>
                <a:lnTo>
                  <a:pt x="1500" y="450"/>
                </a:lnTo>
                <a:lnTo>
                  <a:pt x="0" y="450"/>
                </a:lnTo>
                <a:lnTo>
                  <a:pt x="0" y="15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6146" name="Picture 2"/>
          <p:cNvPicPr>
            <a:picLocks noChangeAspect="1" noChangeArrowheads="1"/>
          </p:cNvPicPr>
          <p:nvPr/>
        </p:nvPicPr>
        <p:blipFill>
          <a:blip r:embed="rId2"/>
          <a:srcRect/>
          <a:stretch>
            <a:fillRect/>
          </a:stretch>
        </p:blipFill>
        <p:spPr bwMode="auto">
          <a:xfrm>
            <a:off x="1371600" y="1557338"/>
            <a:ext cx="9875171" cy="4538662"/>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521280" y="245160"/>
            <a:ext cx="6573600" cy="90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Multi-Label : Label PowerSet</a:t>
            </a:r>
            <a:endParaRPr lang="en-IN" sz="3600" b="0" strike="noStrike" spc="-1">
              <a:latin typeface="Times New Roman"/>
            </a:endParaRPr>
          </a:p>
        </p:txBody>
      </p:sp>
      <p:sp>
        <p:nvSpPr>
          <p:cNvPr id="300" name="TextShape 2"/>
          <p:cNvSpPr txBox="1"/>
          <p:nvPr/>
        </p:nvSpPr>
        <p:spPr>
          <a:xfrm>
            <a:off x="576000" y="1152000"/>
            <a:ext cx="11304000" cy="602280"/>
          </a:xfrm>
          <a:prstGeom prst="rect">
            <a:avLst/>
          </a:prstGeom>
          <a:noFill/>
          <a:ln>
            <a:solidFill>
              <a:srgbClr val="0084D1"/>
            </a:solidFill>
          </a:ln>
        </p:spPr>
        <p:txBody>
          <a:bodyPr lIns="90000" tIns="45000" rIns="90000" bIns="45000" anchor="ctr"/>
          <a:lstStyle/>
          <a:p>
            <a:r>
              <a:rPr lang="en-IN" sz="1500" b="1" strike="noStrike" spc="-1">
                <a:solidFill>
                  <a:srgbClr val="474646"/>
                </a:solidFill>
                <a:latin typeface="Arial"/>
                <a:ea typeface="Arial"/>
              </a:rPr>
              <a:t>Transform the problem into a multi-class problem with one multi-class classifier is trained on all unique label combinations found in the training data.</a:t>
            </a:r>
            <a:endParaRPr lang="en-IN" sz="1500" b="0" strike="noStrike" spc="-1">
              <a:latin typeface="Arial"/>
            </a:endParaRPr>
          </a:p>
        </p:txBody>
      </p:sp>
      <p:pic>
        <p:nvPicPr>
          <p:cNvPr id="301" name="Picture 300"/>
          <p:cNvPicPr/>
          <p:nvPr/>
        </p:nvPicPr>
        <p:blipFill>
          <a:blip r:embed="rId2"/>
          <a:stretch/>
        </p:blipFill>
        <p:spPr>
          <a:xfrm>
            <a:off x="1440000" y="2232000"/>
            <a:ext cx="2988720" cy="2480760"/>
          </a:xfrm>
          <a:prstGeom prst="rect">
            <a:avLst/>
          </a:prstGeom>
          <a:ln>
            <a:noFill/>
          </a:ln>
        </p:spPr>
      </p:pic>
      <p:pic>
        <p:nvPicPr>
          <p:cNvPr id="302" name="Picture 301"/>
          <p:cNvPicPr/>
          <p:nvPr/>
        </p:nvPicPr>
        <p:blipFill>
          <a:blip r:embed="rId3"/>
          <a:stretch/>
        </p:blipFill>
        <p:spPr>
          <a:xfrm>
            <a:off x="6264000" y="2304000"/>
            <a:ext cx="1152000" cy="2278080"/>
          </a:xfrm>
          <a:prstGeom prst="rect">
            <a:avLst/>
          </a:prstGeom>
          <a:ln>
            <a:noFill/>
          </a:ln>
        </p:spPr>
      </p:pic>
      <p:sp>
        <p:nvSpPr>
          <p:cNvPr id="303" name="CustomShape 3"/>
          <p:cNvSpPr/>
          <p:nvPr/>
        </p:nvSpPr>
        <p:spPr>
          <a:xfrm>
            <a:off x="4536000" y="3240000"/>
            <a:ext cx="1584000" cy="432000"/>
          </a:xfrm>
          <a:custGeom>
            <a:avLst/>
            <a:gdLst/>
            <a:ahLst/>
            <a:cxnLst/>
            <a:rect l="0" t="0" r="r" b="b"/>
            <a:pathLst>
              <a:path w="4402" h="1202">
                <a:moveTo>
                  <a:pt x="0" y="300"/>
                </a:moveTo>
                <a:lnTo>
                  <a:pt x="3300" y="300"/>
                </a:lnTo>
                <a:lnTo>
                  <a:pt x="3300" y="0"/>
                </a:lnTo>
                <a:lnTo>
                  <a:pt x="4401" y="600"/>
                </a:lnTo>
                <a:lnTo>
                  <a:pt x="3300" y="1201"/>
                </a:lnTo>
                <a:lnTo>
                  <a:pt x="3300" y="900"/>
                </a:lnTo>
                <a:lnTo>
                  <a:pt x="0" y="900"/>
                </a:lnTo>
                <a:lnTo>
                  <a:pt x="0" y="3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dirty="0">
                <a:solidFill>
                  <a:srgbClr val="178DBB"/>
                </a:solidFill>
                <a:latin typeface="Century Gothic"/>
              </a:rPr>
              <a:t>Logistic </a:t>
            </a:r>
            <a:r>
              <a:rPr lang="en-IN" sz="3600" b="0" strike="noStrike" spc="-1" dirty="0" smtClean="0">
                <a:solidFill>
                  <a:srgbClr val="178DBB"/>
                </a:solidFill>
                <a:latin typeface="Century Gothic"/>
              </a:rPr>
              <a:t>Regression </a:t>
            </a:r>
          </a:p>
          <a:p>
            <a:pPr>
              <a:lnSpc>
                <a:spcPct val="100000"/>
              </a:lnSpc>
            </a:pPr>
            <a:r>
              <a:rPr lang="en-IN" sz="2000" spc="-1" dirty="0" smtClean="0">
                <a:solidFill>
                  <a:srgbClr val="178DBB"/>
                </a:solidFill>
                <a:latin typeface="Century Gothic"/>
              </a:rPr>
              <a:t>Derivative of sigmoid function</a:t>
            </a:r>
          </a:p>
          <a:p>
            <a:pPr>
              <a:lnSpc>
                <a:spcPct val="100000"/>
              </a:lnSpc>
            </a:pPr>
            <a:endParaRPr lang="en-IN" sz="2000" b="0" strike="noStrike" spc="-1" dirty="0" smtClean="0">
              <a:solidFill>
                <a:srgbClr val="178DBB"/>
              </a:solidFill>
              <a:latin typeface="Century Gothic"/>
            </a:endParaRPr>
          </a:p>
          <a:p>
            <a:pPr>
              <a:lnSpc>
                <a:spcPct val="100000"/>
              </a:lnSpc>
            </a:pPr>
            <a:endParaRPr lang="en-IN" sz="2000" b="0" strike="noStrike" spc="-1" dirty="0" smtClean="0">
              <a:solidFill>
                <a:srgbClr val="178DBB"/>
              </a:solidFill>
              <a:latin typeface="Century Gothic"/>
            </a:endParaRPr>
          </a:p>
          <a:p>
            <a:pPr>
              <a:lnSpc>
                <a:spcPct val="100000"/>
              </a:lnSpc>
            </a:pPr>
            <a:endParaRPr lang="en-IN" sz="2000" spc="-1" dirty="0" smtClean="0">
              <a:solidFill>
                <a:srgbClr val="178DBB"/>
              </a:solidFill>
              <a:latin typeface="Century Gothic"/>
            </a:endParaRPr>
          </a:p>
          <a:p>
            <a:pPr>
              <a:lnSpc>
                <a:spcPct val="100000"/>
              </a:lnSpc>
            </a:pPr>
            <a:r>
              <a:rPr lang="en-IN" sz="2000" spc="-1" dirty="0" smtClean="0">
                <a:solidFill>
                  <a:srgbClr val="178DBB"/>
                </a:solidFill>
                <a:latin typeface="Century Gothic"/>
              </a:rPr>
              <a:t>https://www.youtube.com/watch?v=CE03E80wbRE</a:t>
            </a:r>
            <a:endParaRPr lang="en-IN" sz="2000" b="0" strike="noStrike" spc="-1" dirty="0">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7170" name="Picture 2"/>
          <p:cNvPicPr>
            <a:picLocks noChangeAspect="1" noChangeArrowheads="1"/>
          </p:cNvPicPr>
          <p:nvPr/>
        </p:nvPicPr>
        <p:blipFill>
          <a:blip r:embed="rId2"/>
          <a:srcRect/>
          <a:stretch>
            <a:fillRect/>
          </a:stretch>
        </p:blipFill>
        <p:spPr bwMode="auto">
          <a:xfrm>
            <a:off x="880380" y="857327"/>
            <a:ext cx="10244820" cy="5238673"/>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1545480" y="144720"/>
            <a:ext cx="8911080" cy="128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rPr>
              <a:t>Logistic Regression </a:t>
            </a:r>
            <a:endParaRPr lang="en-IN" sz="3600" b="0" strike="noStrike" spc="-1">
              <a:latin typeface="Arial"/>
            </a:endParaRPr>
          </a:p>
        </p:txBody>
      </p:sp>
      <p:sp>
        <p:nvSpPr>
          <p:cNvPr id="83" name="CustomShape 2"/>
          <p:cNvSpPr/>
          <p:nvPr/>
        </p:nvSpPr>
        <p:spPr>
          <a:xfrm>
            <a:off x="1811520" y="908640"/>
            <a:ext cx="9204480" cy="540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spcBef>
                <a:spcPts val="1001"/>
              </a:spcBef>
            </a:pPr>
            <a:endParaRPr lang="en-IN" sz="1600" b="0" strike="noStrike" spc="-1" dirty="0">
              <a:latin typeface="Arial"/>
            </a:endParaRPr>
          </a:p>
        </p:txBody>
      </p:sp>
      <p:pic>
        <p:nvPicPr>
          <p:cNvPr id="8194" name="Picture 2"/>
          <p:cNvPicPr>
            <a:picLocks noChangeAspect="1" noChangeArrowheads="1"/>
          </p:cNvPicPr>
          <p:nvPr/>
        </p:nvPicPr>
        <p:blipFill>
          <a:blip r:embed="rId2"/>
          <a:srcRect/>
          <a:stretch>
            <a:fillRect/>
          </a:stretch>
        </p:blipFill>
        <p:spPr bwMode="auto">
          <a:xfrm>
            <a:off x="1319780" y="990600"/>
            <a:ext cx="9870862" cy="4724399"/>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102838</TotalTime>
  <Words>2154</Words>
  <Application>Microsoft Office PowerPoint</Application>
  <PresentationFormat>Custom</PresentationFormat>
  <Paragraphs>281</Paragraphs>
  <Slides>60</Slides>
  <Notes>0</Notes>
  <HiddenSlides>0</HiddenSlides>
  <MMClips>0</MMClips>
  <ScaleCrop>false</ScaleCrop>
  <HeadingPairs>
    <vt:vector size="4" baseType="variant">
      <vt:variant>
        <vt:lpstr>Theme</vt:lpstr>
      </vt:variant>
      <vt:variant>
        <vt:i4>2</vt:i4>
      </vt:variant>
      <vt:variant>
        <vt:lpstr>Slide Titles</vt:lpstr>
      </vt:variant>
      <vt:variant>
        <vt:i4>60</vt:i4>
      </vt:variant>
    </vt:vector>
  </HeadingPairs>
  <TitlesOfParts>
    <vt:vector size="62"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Precision: </vt:lpstr>
      <vt:lpstr>Recall or Sensitivity: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subject/>
  <dc:creator>Gaurav Goel</dc:creator>
  <dc:description/>
  <cp:lastModifiedBy>DELL</cp:lastModifiedBy>
  <cp:revision>802</cp:revision>
  <dcterms:created xsi:type="dcterms:W3CDTF">2014-12-15T07:56:09Z</dcterms:created>
  <dcterms:modified xsi:type="dcterms:W3CDTF">2019-09-08T08:16:47Z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